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93" r:id="rId2"/>
    <p:sldId id="682" r:id="rId3"/>
    <p:sldId id="710" r:id="rId4"/>
    <p:sldId id="320" r:id="rId5"/>
    <p:sldId id="689" r:id="rId6"/>
    <p:sldId id="690" r:id="rId7"/>
    <p:sldId id="697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702CD8E8-4FA9-422E-BE5F-B4F0AE232FD9}">
          <p14:sldIdLst>
            <p14:sldId id="293"/>
            <p14:sldId id="682"/>
            <p14:sldId id="710"/>
            <p14:sldId id="320"/>
            <p14:sldId id="689"/>
            <p14:sldId id="690"/>
            <p14:sldId id="697"/>
          </p14:sldIdLst>
        </p14:section>
      </p14:sectionLst>
    </p:ext>
    <p:ext uri="{EFAFB233-063F-42B5-8137-9DF3F51BA10A}">
      <p15:sldGuideLst xmlns:p15="http://schemas.microsoft.com/office/powerpoint/2012/main">
        <p15:guide id="1" pos="7149">
          <p15:clr>
            <a:srgbClr val="A4A3A4"/>
          </p15:clr>
        </p15:guide>
        <p15:guide id="2" pos="456">
          <p15:clr>
            <a:srgbClr val="A4A3A4"/>
          </p15:clr>
        </p15:guide>
        <p15:guide id="3" orient="horz" pos="3817">
          <p15:clr>
            <a:srgbClr val="A4A3A4"/>
          </p15:clr>
        </p15:guide>
        <p15:guide id="4" orient="horz" pos="57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99FFCC"/>
    <a:srgbClr val="007E66"/>
    <a:srgbClr val="29C48B"/>
    <a:srgbClr val="ED92EE"/>
    <a:srgbClr val="00FFCC"/>
    <a:srgbClr val="178AA1"/>
    <a:srgbClr val="00CC99"/>
    <a:srgbClr val="0A0702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93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760" y="56"/>
      </p:cViewPr>
      <p:guideLst>
        <p:guide pos="7149"/>
        <p:guide pos="456"/>
        <p:guide orient="horz" pos="3817"/>
        <p:guide orient="horz" pos="5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386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F617E6-A47C-4C27-B144-9856747301DA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9BADEE-F859-4AE9-AE49-FC88ECD70D6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<Relationships xmlns="http://schemas.openxmlformats.org/package/2006/relationships"><Relationship Id="rId2" Target="../media/image3.jpe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 ?><Relationships xmlns="http://schemas.openxmlformats.org/package/2006/relationships"><Relationship Id="rId2" Target="../media/image4.jpeg" Type="http://schemas.openxmlformats.org/officeDocument/2006/relationships/image"/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0"/>
            <a:ext cx="12199888" cy="6858000"/>
            <a:chOff x="0" y="0"/>
            <a:chExt cx="12199888" cy="68580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screen"/>
            <a:stretch>
              <a:fillRect/>
            </a:stretch>
          </p:blipFill>
          <p:spPr>
            <a:xfrm>
              <a:off x="609" y="0"/>
              <a:ext cx="12190781" cy="68580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0" y="0"/>
              <a:ext cx="12199888" cy="68579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dk1"/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3944" y="0"/>
            <a:ext cx="12199888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>
          <a:xfrm>
            <a:off x="1" y="0"/>
            <a:ext cx="12191998" cy="6858000"/>
          </a:xfrm>
          <a:custGeom>
            <a:avLst/>
            <a:gdLst>
              <a:gd name="connsiteX0" fmla="*/ 0 w 12191998"/>
              <a:gd name="connsiteY0" fmla="*/ 0 h 6858000"/>
              <a:gd name="connsiteX1" fmla="*/ 12191998 w 12191998"/>
              <a:gd name="connsiteY1" fmla="*/ 0 h 6858000"/>
              <a:gd name="connsiteX2" fmla="*/ 12191998 w 12191998"/>
              <a:gd name="connsiteY2" fmla="*/ 6858000 h 6858000"/>
              <a:gd name="connsiteX3" fmla="*/ 0 w 1219199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8" h="6858000">
                <a:moveTo>
                  <a:pt x="0" y="0"/>
                </a:moveTo>
                <a:lnTo>
                  <a:pt x="12191998" y="0"/>
                </a:lnTo>
                <a:lnTo>
                  <a:pt x="1219199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矩形 3"/>
          <p:cNvSpPr/>
          <p:nvPr userDrawn="1"/>
        </p:nvSpPr>
        <p:spPr>
          <a:xfrm>
            <a:off x="-3944" y="0"/>
            <a:ext cx="12199888" cy="685800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199888" cy="685800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>
                <a:lumMod val="95000"/>
                <a:lumOff val="5000"/>
              </a:schemeClr>
            </a:gs>
            <a:gs pos="0">
              <a:schemeClr val="tx1">
                <a:lumMod val="85000"/>
                <a:lumOff val="1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 ?><Relationships xmlns="http://schemas.openxmlformats.org/package/2006/relationships"><Relationship Id="rId3" Target="../media/image6.png" Type="http://schemas.openxmlformats.org/officeDocument/2006/relationships/image"/><Relationship Id="rId2" Target="../media/image5.jpeg" Type="http://schemas.openxmlformats.org/officeDocument/2006/relationships/image"/><Relationship Id="rId1" Target="../slideLayouts/slideLayout3.xml" Type="http://schemas.openxmlformats.org/officeDocument/2006/relationships/slideLayout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>
                <a:lumMod val="95000"/>
                <a:lumOff val="5000"/>
                <a:alpha val="84000"/>
              </a:schemeClr>
            </a:gs>
            <a:gs pos="0">
              <a:schemeClr val="tx1">
                <a:lumMod val="85000"/>
                <a:lumOff val="1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475847" y="2326129"/>
            <a:ext cx="9269095" cy="2021076"/>
            <a:chOff x="1461452" y="3812747"/>
            <a:chExt cx="9269095" cy="2021076"/>
          </a:xfrm>
        </p:grpSpPr>
        <p:sp>
          <p:nvSpPr>
            <p:cNvPr id="19" name="文本框 18"/>
            <p:cNvSpPr txBox="1"/>
            <p:nvPr/>
          </p:nvSpPr>
          <p:spPr>
            <a:xfrm>
              <a:off x="1461452" y="4079497"/>
              <a:ext cx="9269095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7200">
                  <a:solidFill>
                    <a:srgbClr val="00FFCC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defRPr>
              </a:lvl1pPr>
            </a:lstStyle>
            <a:p>
              <a:pPr algn="ctr"/>
              <a:r>
                <a:rPr lang="zh-CN" altLang="en-US" sz="60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effectLst>
                    <a:innerShdw blurRad="63500" dist="50800" dir="5400000">
                      <a:prstClr val="black">
                        <a:alpha val="50000"/>
                      </a:prstClr>
                    </a:inn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 </a:t>
              </a:r>
              <a:r>
                <a:rPr lang="en-US" altLang="zh-CN" sz="48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effectLst>
                    <a:innerShdw blurRad="63500" dist="50800" dir="5400000">
                      <a:prstClr val="black">
                        <a:alpha val="50000"/>
                      </a:prstClr>
                    </a:inn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IoT </a:t>
              </a:r>
              <a:r>
                <a:rPr lang="bg-BG" altLang="zh-CN" sz="48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effectLst>
                    <a:innerShdw blurRad="63500" dist="50800" dir="5400000">
                      <a:prstClr val="black">
                        <a:alpha val="50000"/>
                      </a:prstClr>
                    </a:inn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външен пречиствател за въздух</a:t>
              </a:r>
              <a:endParaRPr lang="en-US" altLang="zh-CN" sz="4800" b="1" spc="300" dirty="0">
                <a:gradFill flip="none" rotWithShape="1">
                  <a:gsLst>
                    <a:gs pos="100000">
                      <a:srgbClr val="178AA1"/>
                    </a:gs>
                    <a:gs pos="0">
                      <a:srgbClr val="00FFCC"/>
                    </a:gs>
                  </a:gsLst>
                  <a:lin ang="2700000" scaled="1"/>
                  <a:tileRect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2016652" y="3812747"/>
              <a:ext cx="815869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3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Текстово поле 6"/>
          <p:cNvSpPr txBox="1"/>
          <p:nvPr/>
        </p:nvSpPr>
        <p:spPr>
          <a:xfrm>
            <a:off x="3061593" y="1556687"/>
            <a:ext cx="60976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b="1" spc="300" dirty="0">
                <a:gradFill flip="none" rotWithShape="1">
                  <a:gsLst>
                    <a:gs pos="100000">
                      <a:srgbClr val="178AA1"/>
                    </a:gs>
                    <a:gs pos="0">
                      <a:srgbClr val="00FFCC"/>
                    </a:gs>
                  </a:gsLst>
                  <a:lin ang="2700000" scaled="1"/>
                  <a:tileRect/>
                </a:gra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KiNation</a:t>
            </a:r>
            <a:endParaRPr lang="en-US" altLang="zh-CN" sz="4800" b="1" spc="300" dirty="0">
              <a:gradFill flip="none" rotWithShape="1">
                <a:gsLst>
                  <a:gs pos="100000">
                    <a:srgbClr val="178AA1"/>
                  </a:gs>
                  <a:gs pos="0">
                    <a:srgbClr val="00FFCC"/>
                  </a:gs>
                </a:gsLst>
                <a:lin ang="2700000" scaled="1"/>
                <a:tileRect/>
              </a:gra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>
                <a:lumMod val="95000"/>
                <a:lumOff val="5000"/>
                <a:alpha val="84000"/>
              </a:schemeClr>
            </a:gs>
            <a:gs pos="0">
              <a:schemeClr val="tx1">
                <a:lumMod val="85000"/>
                <a:lumOff val="1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724557" y="-5918798"/>
            <a:ext cx="10801349" cy="10801349"/>
          </a:xfrm>
          <a:prstGeom prst="ellipse">
            <a:avLst/>
          </a:prstGeom>
          <a:gradFill>
            <a:gsLst>
              <a:gs pos="100000">
                <a:srgbClr val="00FFCC">
                  <a:alpha val="10000"/>
                </a:srgbClr>
              </a:gs>
              <a:gs pos="75000">
                <a:srgbClr val="00FFCC">
                  <a:alpha val="0"/>
                </a:srgbClr>
              </a:gs>
            </a:gsLst>
            <a:lin ang="5400000" scaled="1"/>
          </a:gradFill>
          <a:ln>
            <a:gradFill>
              <a:gsLst>
                <a:gs pos="100000">
                  <a:srgbClr val="00FFCC"/>
                </a:gs>
                <a:gs pos="65000">
                  <a:srgbClr val="00FFCC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2F2F2"/>
              </a:solidFill>
              <a:effectLst/>
              <a:uLnTx/>
              <a:uFillTx/>
              <a:latin typeface="Arial" panose="020B0604020202020204" pitchFamily="34" charset="0"/>
              <a:ea typeface="Microsoft YaHei Light" panose="020B0502040204020203" charset="-122"/>
              <a:cs typeface="+mn-cs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766646" y="793093"/>
            <a:ext cx="6658708" cy="696886"/>
            <a:chOff x="2766646" y="793093"/>
            <a:chExt cx="6658708" cy="696886"/>
          </a:xfrm>
        </p:grpSpPr>
        <p:sp>
          <p:nvSpPr>
            <p:cNvPr id="6" name="矩形 5"/>
            <p:cNvSpPr/>
            <p:nvPr/>
          </p:nvSpPr>
          <p:spPr>
            <a:xfrm>
              <a:off x="2766646" y="793093"/>
              <a:ext cx="6658708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bg-BG" altLang="zh-CN" sz="36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Какви са проблемите? </a:t>
              </a:r>
              <a:endParaRPr lang="en-US" altLang="zh-CN" sz="3600" b="1" spc="300" dirty="0">
                <a:gradFill flip="none" rotWithShape="1">
                  <a:gsLst>
                    <a:gs pos="100000">
                      <a:srgbClr val="178AA1"/>
                    </a:gs>
                    <a:gs pos="0">
                      <a:srgbClr val="00FFCC"/>
                    </a:gs>
                  </a:gsLst>
                  <a:lin ang="27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3151184" y="1489979"/>
              <a:ext cx="5889633" cy="0"/>
            </a:xfrm>
            <a:prstGeom prst="line">
              <a:avLst/>
            </a:prstGeom>
            <a:ln w="952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组合 47"/>
          <p:cNvGrpSpPr/>
          <p:nvPr/>
        </p:nvGrpSpPr>
        <p:grpSpPr>
          <a:xfrm>
            <a:off x="1060386" y="3460655"/>
            <a:ext cx="3065263" cy="643291"/>
            <a:chOff x="1863168" y="4088090"/>
            <a:chExt cx="3065663" cy="643305"/>
          </a:xfrm>
        </p:grpSpPr>
        <p:grpSp>
          <p:nvGrpSpPr>
            <p:cNvPr id="33" name="组合 32"/>
            <p:cNvGrpSpPr/>
            <p:nvPr/>
          </p:nvGrpSpPr>
          <p:grpSpPr>
            <a:xfrm>
              <a:off x="3306027" y="4088090"/>
              <a:ext cx="179948" cy="179944"/>
              <a:chOff x="3306027" y="4088090"/>
              <a:chExt cx="179948" cy="179944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3306027" y="4088090"/>
                <a:ext cx="179948" cy="179944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00FFCC">
                      <a:alpha val="50000"/>
                    </a:srgbClr>
                  </a:gs>
                  <a:gs pos="0">
                    <a:srgbClr val="00FFCC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2F2F2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 Light" panose="020B0502040204020203" charset="-122"/>
                  <a:cs typeface="+mn-cs"/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3336753" y="4118815"/>
                <a:ext cx="118496" cy="118494"/>
              </a:xfrm>
              <a:prstGeom prst="ellipse">
                <a:avLst/>
              </a:prstGeom>
              <a:solidFill>
                <a:srgbClr val="00FF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2F2F2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 Light" panose="020B0502040204020203" charset="-122"/>
                  <a:cs typeface="+mn-cs"/>
                </a:endParaRPr>
              </a:p>
            </p:txBody>
          </p:sp>
        </p:grpSp>
        <p:sp>
          <p:nvSpPr>
            <p:cNvPr id="24" name="Text Box 31"/>
            <p:cNvSpPr txBox="1">
              <a:spLocks noChangeArrowheads="1"/>
            </p:cNvSpPr>
            <p:nvPr/>
          </p:nvSpPr>
          <p:spPr bwMode="auto">
            <a:xfrm>
              <a:off x="1863168" y="4269720"/>
              <a:ext cx="3065663" cy="46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defTabSz="102425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defTabSz="102425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defTabSz="102425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defTabSz="102425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 lvl="0" algn="ctr" defTabSz="102108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bg-BG" sz="2400" dirty="0"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Замърсен въздух </a:t>
              </a:r>
              <a:endParaRPr lang="en-US" sz="240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9568403" y="3460771"/>
            <a:ext cx="179948" cy="179895"/>
            <a:chOff x="6943728" y="4729515"/>
            <a:chExt cx="179948" cy="179944"/>
          </a:xfrm>
        </p:grpSpPr>
        <p:sp>
          <p:nvSpPr>
            <p:cNvPr id="21" name="椭圆 20"/>
            <p:cNvSpPr/>
            <p:nvPr/>
          </p:nvSpPr>
          <p:spPr>
            <a:xfrm>
              <a:off x="6943728" y="4729515"/>
              <a:ext cx="179948" cy="179944"/>
            </a:xfrm>
            <a:prstGeom prst="ellipse">
              <a:avLst/>
            </a:prstGeom>
            <a:gradFill flip="none" rotWithShape="1">
              <a:gsLst>
                <a:gs pos="100000">
                  <a:srgbClr val="00FFCC">
                    <a:alpha val="50000"/>
                  </a:srgbClr>
                </a:gs>
                <a:gs pos="0">
                  <a:srgbClr val="00FFCC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Arial" panose="020B0604020202020204" pitchFamily="34" charset="0"/>
                <a:ea typeface="Microsoft YaHei Light" panose="020B0502040204020203" charset="-122"/>
                <a:cs typeface="+mn-cs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6974454" y="4760240"/>
              <a:ext cx="118496" cy="118494"/>
            </a:xfrm>
            <a:prstGeom prst="ellipse">
              <a:avLst/>
            </a:prstGeom>
            <a:solidFill>
              <a:srgbClr val="00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2F2F2"/>
                </a:solidFill>
                <a:effectLst/>
                <a:uLnTx/>
                <a:uFillTx/>
                <a:latin typeface="Arial" panose="020B0604020202020204" pitchFamily="34" charset="0"/>
                <a:ea typeface="Microsoft YaHei Light" panose="020B0502040204020203" charset="-122"/>
                <a:cs typeface="+mn-cs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248275" y="2233295"/>
            <a:ext cx="1695450" cy="1695450"/>
            <a:chOff x="3069750" y="4182750"/>
            <a:chExt cx="652500" cy="652500"/>
          </a:xfrm>
        </p:grpSpPr>
        <p:sp>
          <p:nvSpPr>
            <p:cNvPr id="36" name="任意多边形: 形状 35"/>
            <p:cNvSpPr/>
            <p:nvPr/>
          </p:nvSpPr>
          <p:spPr>
            <a:xfrm>
              <a:off x="3137250" y="4250250"/>
              <a:ext cx="517500" cy="517500"/>
            </a:xfrm>
            <a:custGeom>
              <a:avLst/>
              <a:gdLst>
                <a:gd name="connsiteX0" fmla="*/ 393750 w 517500"/>
                <a:gd name="connsiteY0" fmla="*/ 78750 h 517500"/>
                <a:gd name="connsiteX1" fmla="*/ 438750 w 517500"/>
                <a:gd name="connsiteY1" fmla="*/ 123750 h 517500"/>
                <a:gd name="connsiteX2" fmla="*/ 438750 w 517500"/>
                <a:gd name="connsiteY2" fmla="*/ 393750 h 517500"/>
                <a:gd name="connsiteX3" fmla="*/ 393750 w 517500"/>
                <a:gd name="connsiteY3" fmla="*/ 438750 h 517500"/>
                <a:gd name="connsiteX4" fmla="*/ 123750 w 517500"/>
                <a:gd name="connsiteY4" fmla="*/ 438750 h 517500"/>
                <a:gd name="connsiteX5" fmla="*/ 78750 w 517500"/>
                <a:gd name="connsiteY5" fmla="*/ 393750 h 517500"/>
                <a:gd name="connsiteX6" fmla="*/ 78750 w 517500"/>
                <a:gd name="connsiteY6" fmla="*/ 123750 h 517500"/>
                <a:gd name="connsiteX7" fmla="*/ 123750 w 517500"/>
                <a:gd name="connsiteY7" fmla="*/ 78750 h 5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500" h="517500">
                  <a:moveTo>
                    <a:pt x="393750" y="78750"/>
                  </a:moveTo>
                  <a:cubicBezTo>
                    <a:pt x="418603" y="78750"/>
                    <a:pt x="438750" y="98897"/>
                    <a:pt x="438750" y="123750"/>
                  </a:cubicBezTo>
                  <a:lnTo>
                    <a:pt x="438750" y="393750"/>
                  </a:lnTo>
                  <a:cubicBezTo>
                    <a:pt x="438750" y="418603"/>
                    <a:pt x="418603" y="438750"/>
                    <a:pt x="393750" y="438750"/>
                  </a:cubicBezTo>
                  <a:lnTo>
                    <a:pt x="123750" y="438750"/>
                  </a:lnTo>
                  <a:cubicBezTo>
                    <a:pt x="98897" y="438750"/>
                    <a:pt x="78750" y="418603"/>
                    <a:pt x="78750" y="393750"/>
                  </a:cubicBezTo>
                  <a:lnTo>
                    <a:pt x="78750" y="123750"/>
                  </a:lnTo>
                  <a:cubicBezTo>
                    <a:pt x="78750" y="98897"/>
                    <a:pt x="98897" y="78750"/>
                    <a:pt x="123750" y="78750"/>
                  </a:cubicBezTo>
                  <a:close/>
                </a:path>
              </a:pathLst>
            </a:custGeom>
            <a:noFill/>
            <a:ln w="50800" cap="rnd">
              <a:solidFill>
                <a:srgbClr val="00FFCC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3249750" y="4362750"/>
              <a:ext cx="292500" cy="292500"/>
            </a:xfrm>
            <a:custGeom>
              <a:avLst/>
              <a:gdLst>
                <a:gd name="connsiteX0" fmla="*/ 78750 w 292500"/>
                <a:gd name="connsiteY0" fmla="*/ 78750 h 292500"/>
                <a:gd name="connsiteX1" fmla="*/ 213750 w 292500"/>
                <a:gd name="connsiteY1" fmla="*/ 78750 h 292500"/>
                <a:gd name="connsiteX2" fmla="*/ 213750 w 292500"/>
                <a:gd name="connsiteY2" fmla="*/ 213750 h 292500"/>
                <a:gd name="connsiteX3" fmla="*/ 78750 w 292500"/>
                <a:gd name="connsiteY3" fmla="*/ 213750 h 29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500" h="292500">
                  <a:moveTo>
                    <a:pt x="78750" y="78750"/>
                  </a:moveTo>
                  <a:lnTo>
                    <a:pt x="213750" y="78750"/>
                  </a:lnTo>
                  <a:lnTo>
                    <a:pt x="213750" y="213750"/>
                  </a:lnTo>
                  <a:lnTo>
                    <a:pt x="78750" y="213750"/>
                  </a:lnTo>
                  <a:close/>
                </a:path>
              </a:pathLst>
            </a:custGeom>
            <a:noFill/>
            <a:ln w="50800" cap="rnd">
              <a:solidFill>
                <a:srgbClr val="00FFCC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3249750" y="4182750"/>
              <a:ext cx="157500" cy="225000"/>
            </a:xfrm>
            <a:custGeom>
              <a:avLst/>
              <a:gdLst>
                <a:gd name="connsiteX0" fmla="*/ 78750 w 157500"/>
                <a:gd name="connsiteY0" fmla="*/ 78750 h 225000"/>
                <a:gd name="connsiteX1" fmla="*/ 78750 w 157500"/>
                <a:gd name="connsiteY1" fmla="*/ 146250 h 22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7500" h="225000">
                  <a:moveTo>
                    <a:pt x="78750" y="78750"/>
                  </a:moveTo>
                  <a:lnTo>
                    <a:pt x="78750" y="146250"/>
                  </a:lnTo>
                </a:path>
              </a:pathLst>
            </a:custGeom>
            <a:ln w="50800" cap="rnd">
              <a:solidFill>
                <a:srgbClr val="00FFCC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3384750" y="4182750"/>
              <a:ext cx="157500" cy="225000"/>
            </a:xfrm>
            <a:custGeom>
              <a:avLst/>
              <a:gdLst>
                <a:gd name="connsiteX0" fmla="*/ 78750 w 157500"/>
                <a:gd name="connsiteY0" fmla="*/ 78750 h 225000"/>
                <a:gd name="connsiteX1" fmla="*/ 78750 w 157500"/>
                <a:gd name="connsiteY1" fmla="*/ 146250 h 22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7500" h="225000">
                  <a:moveTo>
                    <a:pt x="78750" y="78750"/>
                  </a:moveTo>
                  <a:lnTo>
                    <a:pt x="78750" y="146250"/>
                  </a:lnTo>
                </a:path>
              </a:pathLst>
            </a:custGeom>
            <a:ln w="50800" cap="rnd">
              <a:solidFill>
                <a:srgbClr val="00FFCC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3249750" y="4610250"/>
              <a:ext cx="157500" cy="225000"/>
            </a:xfrm>
            <a:custGeom>
              <a:avLst/>
              <a:gdLst>
                <a:gd name="connsiteX0" fmla="*/ 78750 w 157500"/>
                <a:gd name="connsiteY0" fmla="*/ 78750 h 225000"/>
                <a:gd name="connsiteX1" fmla="*/ 78750 w 157500"/>
                <a:gd name="connsiteY1" fmla="*/ 146250 h 22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7500" h="225000">
                  <a:moveTo>
                    <a:pt x="78750" y="78750"/>
                  </a:moveTo>
                  <a:lnTo>
                    <a:pt x="78750" y="146250"/>
                  </a:lnTo>
                </a:path>
              </a:pathLst>
            </a:custGeom>
            <a:ln w="50800" cap="rnd">
              <a:solidFill>
                <a:srgbClr val="00FFCC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3384750" y="4610250"/>
              <a:ext cx="157500" cy="225000"/>
            </a:xfrm>
            <a:custGeom>
              <a:avLst/>
              <a:gdLst>
                <a:gd name="connsiteX0" fmla="*/ 78750 w 157500"/>
                <a:gd name="connsiteY0" fmla="*/ 78750 h 225000"/>
                <a:gd name="connsiteX1" fmla="*/ 78750 w 157500"/>
                <a:gd name="connsiteY1" fmla="*/ 146250 h 22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7500" h="225000">
                  <a:moveTo>
                    <a:pt x="78750" y="78750"/>
                  </a:moveTo>
                  <a:lnTo>
                    <a:pt x="78750" y="146250"/>
                  </a:lnTo>
                </a:path>
              </a:pathLst>
            </a:custGeom>
            <a:ln w="50800" cap="rnd">
              <a:solidFill>
                <a:srgbClr val="00FFCC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3497250" y="4362750"/>
              <a:ext cx="225000" cy="157500"/>
            </a:xfrm>
            <a:custGeom>
              <a:avLst/>
              <a:gdLst>
                <a:gd name="connsiteX0" fmla="*/ 78750 w 225000"/>
                <a:gd name="connsiteY0" fmla="*/ 78750 h 157500"/>
                <a:gd name="connsiteX1" fmla="*/ 146250 w 225000"/>
                <a:gd name="connsiteY1" fmla="*/ 78750 h 1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5000" h="157500">
                  <a:moveTo>
                    <a:pt x="78750" y="78750"/>
                  </a:moveTo>
                  <a:lnTo>
                    <a:pt x="146250" y="78750"/>
                  </a:lnTo>
                </a:path>
              </a:pathLst>
            </a:custGeom>
            <a:ln w="50800" cap="rnd">
              <a:solidFill>
                <a:srgbClr val="00FFCC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3497250" y="4475250"/>
              <a:ext cx="225000" cy="157500"/>
            </a:xfrm>
            <a:custGeom>
              <a:avLst/>
              <a:gdLst>
                <a:gd name="connsiteX0" fmla="*/ 78750 w 225000"/>
                <a:gd name="connsiteY0" fmla="*/ 78750 h 157500"/>
                <a:gd name="connsiteX1" fmla="*/ 146250 w 225000"/>
                <a:gd name="connsiteY1" fmla="*/ 78750 h 1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5000" h="157500">
                  <a:moveTo>
                    <a:pt x="78750" y="78750"/>
                  </a:moveTo>
                  <a:lnTo>
                    <a:pt x="146250" y="78750"/>
                  </a:lnTo>
                </a:path>
              </a:pathLst>
            </a:custGeom>
            <a:ln w="50800" cap="rnd">
              <a:solidFill>
                <a:srgbClr val="00FFCC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3069750" y="4362750"/>
              <a:ext cx="225000" cy="157500"/>
            </a:xfrm>
            <a:custGeom>
              <a:avLst/>
              <a:gdLst>
                <a:gd name="connsiteX0" fmla="*/ 78750 w 225000"/>
                <a:gd name="connsiteY0" fmla="*/ 78750 h 157500"/>
                <a:gd name="connsiteX1" fmla="*/ 146250 w 225000"/>
                <a:gd name="connsiteY1" fmla="*/ 78750 h 1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5000" h="157500">
                  <a:moveTo>
                    <a:pt x="78750" y="78750"/>
                  </a:moveTo>
                  <a:lnTo>
                    <a:pt x="146250" y="78750"/>
                  </a:lnTo>
                </a:path>
              </a:pathLst>
            </a:custGeom>
            <a:ln w="50800" cap="rnd">
              <a:solidFill>
                <a:srgbClr val="00FFCC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3069750" y="4475250"/>
              <a:ext cx="225000" cy="157500"/>
            </a:xfrm>
            <a:custGeom>
              <a:avLst/>
              <a:gdLst>
                <a:gd name="connsiteX0" fmla="*/ 78750 w 225000"/>
                <a:gd name="connsiteY0" fmla="*/ 78750 h 157500"/>
                <a:gd name="connsiteX1" fmla="*/ 146250 w 225000"/>
                <a:gd name="connsiteY1" fmla="*/ 78750 h 1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5000" h="157500">
                  <a:moveTo>
                    <a:pt x="78750" y="78750"/>
                  </a:moveTo>
                  <a:lnTo>
                    <a:pt x="146250" y="78750"/>
                  </a:lnTo>
                </a:path>
              </a:pathLst>
            </a:custGeom>
            <a:ln w="50800" cap="rnd">
              <a:solidFill>
                <a:srgbClr val="00FFCC"/>
              </a:solidFill>
              <a:prstDash val="solid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grpSp>
        <p:nvGrpSpPr>
          <p:cNvPr id="2" name="组合 47"/>
          <p:cNvGrpSpPr/>
          <p:nvPr/>
        </p:nvGrpSpPr>
        <p:grpSpPr>
          <a:xfrm>
            <a:off x="7779733" y="3494410"/>
            <a:ext cx="3793490" cy="642001"/>
            <a:chOff x="1499006" y="4088090"/>
            <a:chExt cx="3793985" cy="642015"/>
          </a:xfrm>
        </p:grpSpPr>
        <p:grpSp>
          <p:nvGrpSpPr>
            <p:cNvPr id="3" name="组合 32"/>
            <p:cNvGrpSpPr/>
            <p:nvPr/>
          </p:nvGrpSpPr>
          <p:grpSpPr>
            <a:xfrm>
              <a:off x="3306027" y="4088090"/>
              <a:ext cx="179948" cy="179944"/>
              <a:chOff x="3306027" y="4088090"/>
              <a:chExt cx="179948" cy="179944"/>
            </a:xfrm>
          </p:grpSpPr>
          <p:sp>
            <p:nvSpPr>
              <p:cNvPr id="4" name="椭圆 18"/>
              <p:cNvSpPr/>
              <p:nvPr/>
            </p:nvSpPr>
            <p:spPr>
              <a:xfrm>
                <a:off x="3306027" y="4088090"/>
                <a:ext cx="179948" cy="179944"/>
              </a:xfrm>
              <a:prstGeom prst="ellipse">
                <a:avLst/>
              </a:prstGeom>
              <a:gradFill flip="none" rotWithShape="1">
                <a:gsLst>
                  <a:gs pos="100000">
                    <a:srgbClr val="00FFCC">
                      <a:alpha val="50000"/>
                    </a:srgbClr>
                  </a:gs>
                  <a:gs pos="0">
                    <a:srgbClr val="00FFCC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2F2F2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 Light" panose="020B0502040204020203" charset="-122"/>
                  <a:cs typeface="+mn-cs"/>
                </a:endParaRPr>
              </a:p>
            </p:txBody>
          </p:sp>
          <p:sp>
            <p:nvSpPr>
              <p:cNvPr id="9" name="椭圆 15"/>
              <p:cNvSpPr/>
              <p:nvPr/>
            </p:nvSpPr>
            <p:spPr>
              <a:xfrm>
                <a:off x="3336753" y="4118815"/>
                <a:ext cx="118496" cy="118494"/>
              </a:xfrm>
              <a:prstGeom prst="ellipse">
                <a:avLst/>
              </a:prstGeom>
              <a:solidFill>
                <a:srgbClr val="00FF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2F2F2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 Light" panose="020B0502040204020203" charset="-122"/>
                  <a:cs typeface="+mn-cs"/>
                </a:endParaRPr>
              </a:p>
            </p:txBody>
          </p:sp>
        </p:grpSp>
        <p:sp>
          <p:nvSpPr>
            <p:cNvPr id="10" name="Text Box 31"/>
            <p:cNvSpPr txBox="1">
              <a:spLocks noChangeArrowheads="1"/>
            </p:cNvSpPr>
            <p:nvPr/>
          </p:nvSpPr>
          <p:spPr bwMode="auto">
            <a:xfrm>
              <a:off x="1499006" y="4269720"/>
              <a:ext cx="3793985" cy="460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defTabSz="102425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defTabSz="102425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defTabSz="102425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defTabSz="1024255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 lvl="0" algn="ctr" defTabSz="102108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bg-BG" altLang="en-US" sz="2400" dirty="0"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Глобалното затопляне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>
                <a:lumMod val="95000"/>
                <a:lumOff val="5000"/>
                <a:alpha val="84000"/>
              </a:schemeClr>
            </a:gs>
            <a:gs pos="0">
              <a:schemeClr val="tx1">
                <a:lumMod val="85000"/>
                <a:lumOff val="1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2766646" y="793093"/>
            <a:ext cx="6658708" cy="696886"/>
            <a:chOff x="2766646" y="793093"/>
            <a:chExt cx="6658708" cy="696886"/>
          </a:xfrm>
        </p:grpSpPr>
        <p:sp>
          <p:nvSpPr>
            <p:cNvPr id="34" name="矩形 33"/>
            <p:cNvSpPr/>
            <p:nvPr/>
          </p:nvSpPr>
          <p:spPr>
            <a:xfrm>
              <a:off x="2766646" y="793093"/>
              <a:ext cx="6658708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bg-BG" altLang="zh-CN" sz="36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Предимства</a:t>
              </a:r>
              <a:endParaRPr lang="en-US" altLang="zh-CN" sz="3600" b="1" spc="300" dirty="0">
                <a:gradFill flip="none" rotWithShape="1">
                  <a:gsLst>
                    <a:gs pos="100000">
                      <a:srgbClr val="178AA1"/>
                    </a:gs>
                    <a:gs pos="0">
                      <a:srgbClr val="00FFCC"/>
                    </a:gs>
                  </a:gsLst>
                  <a:lin ang="27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>
              <a:off x="3151184" y="1489979"/>
              <a:ext cx="5889633" cy="0"/>
            </a:xfrm>
            <a:prstGeom prst="line">
              <a:avLst/>
            </a:prstGeom>
            <a:ln w="952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 Box 82"/>
          <p:cNvSpPr txBox="1"/>
          <p:nvPr/>
        </p:nvSpPr>
        <p:spPr>
          <a:xfrm>
            <a:off x="1013256" y="1878965"/>
            <a:ext cx="10165715" cy="39703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endParaRPr lang="en-US" altLang="zh-CN" b="1" spc="300" dirty="0">
              <a:solidFill>
                <a:schemeClr val="bg1"/>
              </a:solidFill>
              <a:latin typeface="+mj-ea"/>
              <a:ea typeface="+mj-ea"/>
              <a:sym typeface="Microsoft YaHei" panose="020B0503020204020204" pitchFamily="34" charset="-122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bg-BG" altLang="zh-CN" b="1" spc="300" dirty="0">
                <a:solidFill>
                  <a:schemeClr val="bg1"/>
                </a:solidFill>
                <a:latin typeface="+mj-ea"/>
                <a:ea typeface="+mj-ea"/>
                <a:sym typeface="Microsoft YaHei" panose="020B0503020204020204" pitchFamily="34" charset="-122"/>
              </a:rPr>
              <a:t>Мониторинг на вредни частици във въздуха, запрашеност и други. </a:t>
            </a:r>
            <a:endParaRPr lang="en-US" altLang="zh-CN" b="1" spc="300" dirty="0">
              <a:solidFill>
                <a:schemeClr val="bg1"/>
              </a:solidFill>
              <a:latin typeface="+mj-ea"/>
              <a:ea typeface="+mj-ea"/>
              <a:sym typeface="Microsoft YaHei" panose="020B0503020204020204" pitchFamily="34" charset="-122"/>
            </a:endParaRPr>
          </a:p>
          <a:p>
            <a:pPr lvl="1" indent="0" algn="l">
              <a:buFont typeface="Arial" panose="020B0604020202020204" pitchFamily="34" charset="0"/>
              <a:buNone/>
            </a:pPr>
            <a:endParaRPr lang="en-US" altLang="zh-CN" b="1" spc="300" dirty="0">
              <a:solidFill>
                <a:schemeClr val="bg1"/>
              </a:solidFill>
              <a:latin typeface="+mj-ea"/>
              <a:ea typeface="+mj-ea"/>
              <a:sym typeface="Microsoft YaHei" panose="020B0503020204020204" pitchFamily="34" charset="-122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bg-BG" b="1" spc="3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Инсталираните сензори на филтъра, изпращат в реално време чрез приложение информация за текущите норми, които се следят </a:t>
            </a:r>
            <a:endParaRPr lang="bg-BG" altLang="zh-CN" b="1" spc="300" dirty="0">
              <a:solidFill>
                <a:schemeClr val="bg1"/>
              </a:solidFill>
              <a:latin typeface="+mj-ea"/>
              <a:ea typeface="+mj-ea"/>
              <a:sym typeface="Microsoft YaHei" panose="020B0503020204020204" pitchFamily="34" charset="-122"/>
            </a:endParaRPr>
          </a:p>
          <a:p>
            <a:pPr lvl="1" indent="0" algn="l">
              <a:buFont typeface="Arial" panose="020B0604020202020204" pitchFamily="34" charset="0"/>
              <a:buNone/>
            </a:pPr>
            <a:endParaRPr lang="en-US" altLang="zh-CN" b="1" spc="300" dirty="0">
              <a:solidFill>
                <a:schemeClr val="bg1"/>
              </a:solidFill>
              <a:latin typeface="+mj-ea"/>
              <a:ea typeface="+mj-ea"/>
              <a:sym typeface="Microsoft YaHei" panose="020B0503020204020204" pitchFamily="34" charset="-122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bg-BG" b="1" spc="300" dirty="0">
                <a:solidFill>
                  <a:schemeClr val="bg1"/>
                </a:solidFill>
                <a:latin typeface="+mj-ea"/>
                <a:ea typeface="+mj-ea"/>
                <a:cs typeface="Times New Roman" panose="02020603050405020304" pitchFamily="18" charset="0"/>
                <a:sym typeface="Microsoft YaHei" panose="020B0503020204020204" pitchFamily="34" charset="-122"/>
              </a:rPr>
              <a:t>Активна филтрация на въздуха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bg-BG" b="1" spc="300" dirty="0">
              <a:solidFill>
                <a:schemeClr val="bg1"/>
              </a:solidFill>
              <a:latin typeface="+mj-ea"/>
              <a:ea typeface="+mj-ea"/>
              <a:cs typeface="Times New Roman" panose="02020603050405020304" pitchFamily="18" charset="0"/>
              <a:sym typeface="Microsoft YaHei" panose="020B0503020204020204" pitchFamily="34" charset="-122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bg-BG" b="1" spc="300" dirty="0">
                <a:solidFill>
                  <a:schemeClr val="bg1"/>
                </a:solidFill>
                <a:latin typeface="+mj-ea"/>
                <a:ea typeface="+mj-ea"/>
                <a:cs typeface="Times New Roman" panose="02020603050405020304" pitchFamily="18" charset="0"/>
                <a:sym typeface="Microsoft YaHei" panose="020B0503020204020204" pitchFamily="34" charset="-122"/>
              </a:rPr>
              <a:t>Захранване от слънчева енергия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b="1" spc="300" dirty="0">
              <a:solidFill>
                <a:schemeClr val="bg1"/>
              </a:solidFill>
              <a:latin typeface="+mj-ea"/>
              <a:ea typeface="+mj-ea"/>
              <a:cs typeface="Times New Roman" panose="02020603050405020304" pitchFamily="18" charset="0"/>
              <a:sym typeface="Microsoft YaHei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bg-BG" b="1" dirty="0">
                <a:solidFill>
                  <a:schemeClr val="bg1"/>
                </a:solidFill>
                <a:latin typeface="+mj-ea"/>
                <a:ea typeface="+mj-ea"/>
                <a:cs typeface="Times New Roman" panose="02020603050405020304" pitchFamily="18" charset="0"/>
              </a:rPr>
              <a:t>Приложим както на сгради и спирки</a:t>
            </a:r>
            <a:endParaRPr lang="bg-BG" b="1" dirty="0">
              <a:solidFill>
                <a:schemeClr val="bg1"/>
              </a:solidFill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altLang="zh-CN" b="1" spc="300" dirty="0">
              <a:solidFill>
                <a:schemeClr val="bg1"/>
              </a:solidFill>
              <a:latin typeface="+mj-ea"/>
              <a:ea typeface="+mj-ea"/>
              <a:sym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>
                <a:lumMod val="95000"/>
                <a:lumOff val="5000"/>
                <a:alpha val="84000"/>
              </a:schemeClr>
            </a:gs>
            <a:gs pos="0">
              <a:schemeClr val="tx1">
                <a:lumMod val="85000"/>
                <a:lumOff val="1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41042" y="2200340"/>
            <a:ext cx="10241509" cy="2028160"/>
            <a:chOff x="1102002" y="2759140"/>
            <a:chExt cx="10241509" cy="2028160"/>
          </a:xfrm>
        </p:grpSpPr>
        <p:sp>
          <p:nvSpPr>
            <p:cNvPr id="37" name="矩形: 圆角 153"/>
            <p:cNvSpPr/>
            <p:nvPr/>
          </p:nvSpPr>
          <p:spPr>
            <a:xfrm rot="10800000">
              <a:off x="1102002" y="3277210"/>
              <a:ext cx="2329925" cy="934249"/>
            </a:xfrm>
            <a:prstGeom prst="roundRect">
              <a:avLst>
                <a:gd name="adj" fmla="val 5005"/>
              </a:avLst>
            </a:prstGeom>
            <a:gradFill flip="none" rotWithShape="1">
              <a:gsLst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  <a:gs pos="0">
                  <a:schemeClr val="bg1">
                    <a:alpha val="10000"/>
                  </a:schemeClr>
                </a:gs>
              </a:gsLst>
              <a:lin ang="0" scaled="0"/>
              <a:tileRect/>
            </a:gradFill>
            <a:ln w="6350">
              <a:gradFill>
                <a:gsLst>
                  <a:gs pos="0">
                    <a:schemeClr val="bg1">
                      <a:alpha val="6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5" name="矩形: 圆角 153"/>
            <p:cNvSpPr/>
            <p:nvPr/>
          </p:nvSpPr>
          <p:spPr>
            <a:xfrm rot="10800000" flipH="1">
              <a:off x="8780367" y="3277210"/>
              <a:ext cx="2329925" cy="934249"/>
            </a:xfrm>
            <a:prstGeom prst="roundRect">
              <a:avLst>
                <a:gd name="adj" fmla="val 5005"/>
              </a:avLst>
            </a:prstGeom>
            <a:gradFill flip="none" rotWithShape="1">
              <a:gsLst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  <a:gs pos="0">
                  <a:schemeClr val="bg1">
                    <a:alpha val="10000"/>
                  </a:schemeClr>
                </a:gs>
              </a:gsLst>
              <a:lin ang="0" scaled="0"/>
              <a:tileRect/>
            </a:gradFill>
            <a:ln w="6350">
              <a:gradFill>
                <a:gsLst>
                  <a:gs pos="0">
                    <a:schemeClr val="bg1">
                      <a:alpha val="6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5883692" y="3153926"/>
              <a:ext cx="424617" cy="1238591"/>
            </a:xfrm>
            <a:custGeom>
              <a:avLst/>
              <a:gdLst>
                <a:gd name="connsiteX0" fmla="*/ 251212 w 502424"/>
                <a:gd name="connsiteY0" fmla="*/ 0 h 1465553"/>
                <a:gd name="connsiteX1" fmla="*/ 297500 w 502424"/>
                <a:gd name="connsiteY1" fmla="*/ 61899 h 1465553"/>
                <a:gd name="connsiteX2" fmla="*/ 502424 w 502424"/>
                <a:gd name="connsiteY2" fmla="*/ 732776 h 1465553"/>
                <a:gd name="connsiteX3" fmla="*/ 297500 w 502424"/>
                <a:gd name="connsiteY3" fmla="*/ 1403653 h 1465553"/>
                <a:gd name="connsiteX4" fmla="*/ 251212 w 502424"/>
                <a:gd name="connsiteY4" fmla="*/ 1465553 h 1465553"/>
                <a:gd name="connsiteX5" fmla="*/ 204924 w 502424"/>
                <a:gd name="connsiteY5" fmla="*/ 1403653 h 1465553"/>
                <a:gd name="connsiteX6" fmla="*/ 0 w 502424"/>
                <a:gd name="connsiteY6" fmla="*/ 732776 h 1465553"/>
                <a:gd name="connsiteX7" fmla="*/ 204924 w 502424"/>
                <a:gd name="connsiteY7" fmla="*/ 61899 h 1465553"/>
                <a:gd name="connsiteX8" fmla="*/ 251212 w 502424"/>
                <a:gd name="connsiteY8" fmla="*/ 0 h 1465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2424" h="1465553">
                  <a:moveTo>
                    <a:pt x="251212" y="0"/>
                  </a:moveTo>
                  <a:lnTo>
                    <a:pt x="297500" y="61899"/>
                  </a:lnTo>
                  <a:cubicBezTo>
                    <a:pt x="426879" y="253405"/>
                    <a:pt x="502424" y="484268"/>
                    <a:pt x="502424" y="732776"/>
                  </a:cubicBezTo>
                  <a:cubicBezTo>
                    <a:pt x="502424" y="981284"/>
                    <a:pt x="426879" y="1212147"/>
                    <a:pt x="297500" y="1403653"/>
                  </a:cubicBezTo>
                  <a:lnTo>
                    <a:pt x="251212" y="1465553"/>
                  </a:lnTo>
                  <a:lnTo>
                    <a:pt x="204924" y="1403653"/>
                  </a:lnTo>
                  <a:cubicBezTo>
                    <a:pt x="75546" y="1212147"/>
                    <a:pt x="0" y="981284"/>
                    <a:pt x="0" y="732776"/>
                  </a:cubicBezTo>
                  <a:cubicBezTo>
                    <a:pt x="0" y="484268"/>
                    <a:pt x="75546" y="253405"/>
                    <a:pt x="204924" y="61899"/>
                  </a:cubicBezTo>
                  <a:lnTo>
                    <a:pt x="251212" y="0"/>
                  </a:lnTo>
                  <a:close/>
                </a:path>
              </a:pathLst>
            </a:custGeom>
            <a:solidFill>
              <a:srgbClr val="00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4280148" y="2759140"/>
              <a:ext cx="1815852" cy="2028160"/>
            </a:xfrm>
            <a:custGeom>
              <a:avLst/>
              <a:gdLst>
                <a:gd name="connsiteX0" fmla="*/ 1199902 w 2148592"/>
                <a:gd name="connsiteY0" fmla="*/ 0 h 2399804"/>
                <a:gd name="connsiteX1" fmla="*/ 2125805 w 2148592"/>
                <a:gd name="connsiteY1" fmla="*/ 436653 h 2399804"/>
                <a:gd name="connsiteX2" fmla="*/ 2148592 w 2148592"/>
                <a:gd name="connsiteY2" fmla="*/ 467126 h 2399804"/>
                <a:gd name="connsiteX3" fmla="*/ 2102304 w 2148592"/>
                <a:gd name="connsiteY3" fmla="*/ 529025 h 2399804"/>
                <a:gd name="connsiteX4" fmla="*/ 1897380 w 2148592"/>
                <a:gd name="connsiteY4" fmla="*/ 1199902 h 2399804"/>
                <a:gd name="connsiteX5" fmla="*/ 2102304 w 2148592"/>
                <a:gd name="connsiteY5" fmla="*/ 1870779 h 2399804"/>
                <a:gd name="connsiteX6" fmla="*/ 2148592 w 2148592"/>
                <a:gd name="connsiteY6" fmla="*/ 1932679 h 2399804"/>
                <a:gd name="connsiteX7" fmla="*/ 2125805 w 2148592"/>
                <a:gd name="connsiteY7" fmla="*/ 1963151 h 2399804"/>
                <a:gd name="connsiteX8" fmla="*/ 1199902 w 2148592"/>
                <a:gd name="connsiteY8" fmla="*/ 2399804 h 2399804"/>
                <a:gd name="connsiteX9" fmla="*/ 0 w 2148592"/>
                <a:gd name="connsiteY9" fmla="*/ 1199902 h 2399804"/>
                <a:gd name="connsiteX10" fmla="*/ 1199902 w 2148592"/>
                <a:gd name="connsiteY10" fmla="*/ 0 h 239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8592" h="2399804">
                  <a:moveTo>
                    <a:pt x="1199902" y="0"/>
                  </a:moveTo>
                  <a:cubicBezTo>
                    <a:pt x="1572664" y="0"/>
                    <a:pt x="1905725" y="169978"/>
                    <a:pt x="2125805" y="436653"/>
                  </a:cubicBezTo>
                  <a:lnTo>
                    <a:pt x="2148592" y="467126"/>
                  </a:lnTo>
                  <a:lnTo>
                    <a:pt x="2102304" y="529025"/>
                  </a:lnTo>
                  <a:cubicBezTo>
                    <a:pt x="1972926" y="720531"/>
                    <a:pt x="1897380" y="951394"/>
                    <a:pt x="1897380" y="1199902"/>
                  </a:cubicBezTo>
                  <a:cubicBezTo>
                    <a:pt x="1897380" y="1448410"/>
                    <a:pt x="1972926" y="1679273"/>
                    <a:pt x="2102304" y="1870779"/>
                  </a:cubicBezTo>
                  <a:lnTo>
                    <a:pt x="2148592" y="1932679"/>
                  </a:lnTo>
                  <a:lnTo>
                    <a:pt x="2125805" y="1963151"/>
                  </a:lnTo>
                  <a:cubicBezTo>
                    <a:pt x="1905725" y="2229826"/>
                    <a:pt x="1572664" y="2399804"/>
                    <a:pt x="1199902" y="2399804"/>
                  </a:cubicBezTo>
                  <a:cubicBezTo>
                    <a:pt x="537214" y="2399804"/>
                    <a:pt x="0" y="1862590"/>
                    <a:pt x="0" y="1199902"/>
                  </a:cubicBezTo>
                  <a:cubicBezTo>
                    <a:pt x="0" y="537214"/>
                    <a:pt x="537214" y="0"/>
                    <a:pt x="1199902" y="0"/>
                  </a:cubicBezTo>
                  <a:close/>
                </a:path>
              </a:pathLst>
            </a:custGeom>
            <a:noFill/>
            <a:ln>
              <a:gradFill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6096000" y="2759140"/>
              <a:ext cx="1815852" cy="2028160"/>
            </a:xfrm>
            <a:custGeom>
              <a:avLst/>
              <a:gdLst>
                <a:gd name="connsiteX0" fmla="*/ 948690 w 2148592"/>
                <a:gd name="connsiteY0" fmla="*/ 0 h 2399804"/>
                <a:gd name="connsiteX1" fmla="*/ 2148592 w 2148592"/>
                <a:gd name="connsiteY1" fmla="*/ 1199902 h 2399804"/>
                <a:gd name="connsiteX2" fmla="*/ 948690 w 2148592"/>
                <a:gd name="connsiteY2" fmla="*/ 2399804 h 2399804"/>
                <a:gd name="connsiteX3" fmla="*/ 22787 w 2148592"/>
                <a:gd name="connsiteY3" fmla="*/ 1963151 h 2399804"/>
                <a:gd name="connsiteX4" fmla="*/ 0 w 2148592"/>
                <a:gd name="connsiteY4" fmla="*/ 1932679 h 2399804"/>
                <a:gd name="connsiteX5" fmla="*/ 46288 w 2148592"/>
                <a:gd name="connsiteY5" fmla="*/ 1870779 h 2399804"/>
                <a:gd name="connsiteX6" fmla="*/ 251212 w 2148592"/>
                <a:gd name="connsiteY6" fmla="*/ 1199902 h 2399804"/>
                <a:gd name="connsiteX7" fmla="*/ 46288 w 2148592"/>
                <a:gd name="connsiteY7" fmla="*/ 529025 h 2399804"/>
                <a:gd name="connsiteX8" fmla="*/ 0 w 2148592"/>
                <a:gd name="connsiteY8" fmla="*/ 467126 h 2399804"/>
                <a:gd name="connsiteX9" fmla="*/ 22787 w 2148592"/>
                <a:gd name="connsiteY9" fmla="*/ 436653 h 2399804"/>
                <a:gd name="connsiteX10" fmla="*/ 948690 w 2148592"/>
                <a:gd name="connsiteY10" fmla="*/ 0 h 239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8592" h="2399804">
                  <a:moveTo>
                    <a:pt x="948690" y="0"/>
                  </a:moveTo>
                  <a:cubicBezTo>
                    <a:pt x="1611378" y="0"/>
                    <a:pt x="2148592" y="537214"/>
                    <a:pt x="2148592" y="1199902"/>
                  </a:cubicBezTo>
                  <a:cubicBezTo>
                    <a:pt x="2148592" y="1862590"/>
                    <a:pt x="1611378" y="2399804"/>
                    <a:pt x="948690" y="2399804"/>
                  </a:cubicBezTo>
                  <a:cubicBezTo>
                    <a:pt x="575928" y="2399804"/>
                    <a:pt x="242867" y="2229826"/>
                    <a:pt x="22787" y="1963151"/>
                  </a:cubicBezTo>
                  <a:lnTo>
                    <a:pt x="0" y="1932679"/>
                  </a:lnTo>
                  <a:lnTo>
                    <a:pt x="46288" y="1870779"/>
                  </a:lnTo>
                  <a:cubicBezTo>
                    <a:pt x="175667" y="1679273"/>
                    <a:pt x="251212" y="1448410"/>
                    <a:pt x="251212" y="1199902"/>
                  </a:cubicBezTo>
                  <a:cubicBezTo>
                    <a:pt x="251212" y="951394"/>
                    <a:pt x="175667" y="720531"/>
                    <a:pt x="46288" y="529025"/>
                  </a:cubicBezTo>
                  <a:lnTo>
                    <a:pt x="0" y="467126"/>
                  </a:lnTo>
                  <a:lnTo>
                    <a:pt x="22787" y="436653"/>
                  </a:lnTo>
                  <a:cubicBezTo>
                    <a:pt x="242867" y="169978"/>
                    <a:pt x="575928" y="0"/>
                    <a:pt x="948690" y="0"/>
                  </a:cubicBezTo>
                  <a:close/>
                </a:path>
              </a:pathLst>
            </a:custGeom>
            <a:noFill/>
            <a:ln>
              <a:gradFill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505111" y="3399897"/>
              <a:ext cx="1806969" cy="7997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bg-BG" altLang="zh-CN" sz="20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Замърсен</a:t>
              </a:r>
            </a:p>
            <a:p>
              <a:pPr algn="r">
                <a:lnSpc>
                  <a:spcPct val="120000"/>
                </a:lnSpc>
              </a:pPr>
              <a:r>
                <a:rPr lang="bg-BG" altLang="zh-CN" sz="20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Въздух </a:t>
              </a:r>
              <a:endParaRPr lang="en-US" altLang="zh-CN" sz="2000" b="1" spc="300" dirty="0">
                <a:gradFill flip="none" rotWithShape="1">
                  <a:gsLst>
                    <a:gs pos="100000">
                      <a:srgbClr val="178AA1"/>
                    </a:gs>
                    <a:gs pos="0">
                      <a:srgbClr val="00FFCC"/>
                    </a:gs>
                  </a:gsLst>
                  <a:lin ang="27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cxnSp>
          <p:nvCxnSpPr>
            <p:cNvPr id="7" name="直接连接符 6"/>
            <p:cNvCxnSpPr>
              <a:stCxn id="9" idx="6"/>
            </p:cNvCxnSpPr>
            <p:nvPr/>
          </p:nvCxnSpPr>
          <p:spPr>
            <a:xfrm>
              <a:off x="3462883" y="3744335"/>
              <a:ext cx="788442" cy="0"/>
            </a:xfrm>
            <a:prstGeom prst="line">
              <a:avLst/>
            </a:prstGeom>
            <a:ln>
              <a:gradFill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椭圆 8"/>
            <p:cNvSpPr/>
            <p:nvPr/>
          </p:nvSpPr>
          <p:spPr>
            <a:xfrm>
              <a:off x="3400971" y="3713379"/>
              <a:ext cx="61912" cy="61912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 flipH="1">
              <a:off x="8879375" y="3399897"/>
              <a:ext cx="2464136" cy="7997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bg-BG" altLang="zh-CN" sz="20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По-чиста</a:t>
              </a:r>
            </a:p>
            <a:p>
              <a:pPr>
                <a:lnSpc>
                  <a:spcPct val="120000"/>
                </a:lnSpc>
              </a:pPr>
              <a:r>
                <a:rPr lang="bg-BG" altLang="zh-CN" sz="20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околна среда</a:t>
              </a:r>
              <a:endParaRPr lang="en-US" altLang="zh-CN" sz="2000" b="1" spc="300" dirty="0">
                <a:gradFill flip="none" rotWithShape="1">
                  <a:gsLst>
                    <a:gs pos="100000">
                      <a:srgbClr val="178AA1"/>
                    </a:gs>
                    <a:gs pos="0">
                      <a:srgbClr val="00FFCC"/>
                    </a:gs>
                  </a:gsLst>
                  <a:lin ang="27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cxnSp>
          <p:nvCxnSpPr>
            <p:cNvPr id="42" name="直接连接符 41"/>
            <p:cNvCxnSpPr>
              <a:stCxn id="43" idx="6"/>
            </p:cNvCxnSpPr>
            <p:nvPr/>
          </p:nvCxnSpPr>
          <p:spPr>
            <a:xfrm flipH="1">
              <a:off x="7960969" y="3744335"/>
              <a:ext cx="788442" cy="0"/>
            </a:xfrm>
            <a:prstGeom prst="line">
              <a:avLst/>
            </a:prstGeom>
            <a:ln>
              <a:gradFill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椭圆 42"/>
            <p:cNvSpPr/>
            <p:nvPr/>
          </p:nvSpPr>
          <p:spPr>
            <a:xfrm flipH="1">
              <a:off x="8749411" y="3713379"/>
              <a:ext cx="61912" cy="61912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766646" y="793093"/>
            <a:ext cx="6658708" cy="696886"/>
            <a:chOff x="2766646" y="793093"/>
            <a:chExt cx="6658708" cy="696886"/>
          </a:xfrm>
        </p:grpSpPr>
        <p:sp>
          <p:nvSpPr>
            <p:cNvPr id="36" name="矩形 35"/>
            <p:cNvSpPr/>
            <p:nvPr/>
          </p:nvSpPr>
          <p:spPr>
            <a:xfrm>
              <a:off x="2766646" y="793093"/>
              <a:ext cx="6658708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Многофункционален</a:t>
              </a:r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3151184" y="1489979"/>
              <a:ext cx="5889633" cy="0"/>
            </a:xfrm>
            <a:prstGeom prst="line">
              <a:avLst/>
            </a:prstGeom>
            <a:ln w="952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42"/>
          <p:cNvSpPr txBox="1"/>
          <p:nvPr/>
        </p:nvSpPr>
        <p:spPr>
          <a:xfrm>
            <a:off x="1924050" y="4577715"/>
            <a:ext cx="8344535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altLang="zh-CN" sz="1400" dirty="0">
                <a:solidFill>
                  <a:schemeClr val="bg2"/>
                </a:solidFill>
                <a:latin typeface="+mn-ea"/>
                <a:cs typeface="+mn-ea"/>
              </a:rPr>
              <a:t>IoT външният пречиствател има за цел да събере замърсения въздух и да го преработи. Поради своята мобилност може да се инсталира на автобуси и автогари. За да бъде захранван с екологично чиста енергия, на него ще бъдат инсталирани слънчеви панели.</a:t>
            </a:r>
          </a:p>
        </p:txBody>
      </p:sp>
      <p:pic>
        <p:nvPicPr>
          <p:cNvPr id="14" name="Картина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386" y="2535284"/>
            <a:ext cx="1211195" cy="123859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Картина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8534" y="2595124"/>
            <a:ext cx="1238591" cy="123859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>
                <a:lumMod val="95000"/>
                <a:lumOff val="5000"/>
                <a:alpha val="84000"/>
              </a:schemeClr>
            </a:gs>
            <a:gs pos="0">
              <a:schemeClr val="tx1">
                <a:lumMod val="85000"/>
                <a:lumOff val="1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77801" y="5067833"/>
            <a:ext cx="12547601" cy="862708"/>
            <a:chOff x="-487680" y="2346960"/>
            <a:chExt cx="16282702" cy="3333372"/>
          </a:xfrm>
        </p:grpSpPr>
        <p:sp>
          <p:nvSpPr>
            <p:cNvPr id="3" name="任意多边形: 形状 2"/>
            <p:cNvSpPr/>
            <p:nvPr/>
          </p:nvSpPr>
          <p:spPr>
            <a:xfrm>
              <a:off x="-477520" y="2978641"/>
              <a:ext cx="16113760" cy="2607953"/>
            </a:xfrm>
            <a:custGeom>
              <a:avLst/>
              <a:gdLst>
                <a:gd name="connsiteX0" fmla="*/ 0 w 16113760"/>
                <a:gd name="connsiteY0" fmla="*/ 2385839 h 2607953"/>
                <a:gd name="connsiteX1" fmla="*/ 2854960 w 16113760"/>
                <a:gd name="connsiteY1" fmla="*/ 1258079 h 2607953"/>
                <a:gd name="connsiteX2" fmla="*/ 7406640 w 16113760"/>
                <a:gd name="connsiteY2" fmla="*/ 2589039 h 2607953"/>
                <a:gd name="connsiteX3" fmla="*/ 11358880 w 16113760"/>
                <a:gd name="connsiteY3" fmla="*/ 38879 h 2607953"/>
                <a:gd name="connsiteX4" fmla="*/ 16113760 w 16113760"/>
                <a:gd name="connsiteY4" fmla="*/ 1054879 h 2607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13760" h="2607953">
                  <a:moveTo>
                    <a:pt x="0" y="2385839"/>
                  </a:moveTo>
                  <a:cubicBezTo>
                    <a:pt x="810260" y="1805025"/>
                    <a:pt x="1620520" y="1224212"/>
                    <a:pt x="2854960" y="1258079"/>
                  </a:cubicBezTo>
                  <a:cubicBezTo>
                    <a:pt x="4089400" y="1291946"/>
                    <a:pt x="5989320" y="2792239"/>
                    <a:pt x="7406640" y="2589039"/>
                  </a:cubicBezTo>
                  <a:cubicBezTo>
                    <a:pt x="8823960" y="2385839"/>
                    <a:pt x="9907693" y="294572"/>
                    <a:pt x="11358880" y="38879"/>
                  </a:cubicBezTo>
                  <a:cubicBezTo>
                    <a:pt x="12810067" y="-216814"/>
                    <a:pt x="15328053" y="865226"/>
                    <a:pt x="16113760" y="1054879"/>
                  </a:cubicBezTo>
                </a:path>
              </a:pathLst>
            </a:custGeom>
            <a:noFill/>
            <a:ln w="6350">
              <a:solidFill>
                <a:srgbClr val="00FFCC">
                  <a:alpha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  <p:sp>
          <p:nvSpPr>
            <p:cNvPr id="4" name="任意多边形: 形状 3"/>
            <p:cNvSpPr/>
            <p:nvPr/>
          </p:nvSpPr>
          <p:spPr>
            <a:xfrm>
              <a:off x="-487680" y="2346960"/>
              <a:ext cx="16123920" cy="2970547"/>
            </a:xfrm>
            <a:custGeom>
              <a:avLst/>
              <a:gdLst>
                <a:gd name="connsiteX0" fmla="*/ 0 w 15361920"/>
                <a:gd name="connsiteY0" fmla="*/ 426720 h 2970547"/>
                <a:gd name="connsiteX1" fmla="*/ 2936240 w 15361920"/>
                <a:gd name="connsiteY1" fmla="*/ 2956560 h 2970547"/>
                <a:gd name="connsiteX2" fmla="*/ 8087360 w 15361920"/>
                <a:gd name="connsiteY2" fmla="*/ 1493520 h 2970547"/>
                <a:gd name="connsiteX3" fmla="*/ 12801600 w 15361920"/>
                <a:gd name="connsiteY3" fmla="*/ 2560320 h 2970547"/>
                <a:gd name="connsiteX4" fmla="*/ 15361920 w 15361920"/>
                <a:gd name="connsiteY4" fmla="*/ 0 h 2970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61920" h="2970547">
                  <a:moveTo>
                    <a:pt x="0" y="426720"/>
                  </a:moveTo>
                  <a:cubicBezTo>
                    <a:pt x="794173" y="1602740"/>
                    <a:pt x="1588347" y="2778760"/>
                    <a:pt x="2936240" y="2956560"/>
                  </a:cubicBezTo>
                  <a:cubicBezTo>
                    <a:pt x="4284133" y="3134360"/>
                    <a:pt x="6443133" y="1559560"/>
                    <a:pt x="8087360" y="1493520"/>
                  </a:cubicBezTo>
                  <a:cubicBezTo>
                    <a:pt x="9731587" y="1427480"/>
                    <a:pt x="11589174" y="2809240"/>
                    <a:pt x="12801600" y="2560320"/>
                  </a:cubicBezTo>
                  <a:cubicBezTo>
                    <a:pt x="14014026" y="2311400"/>
                    <a:pt x="14687973" y="1155700"/>
                    <a:pt x="15361920" y="0"/>
                  </a:cubicBezTo>
                </a:path>
              </a:pathLst>
            </a:custGeom>
            <a:noFill/>
            <a:ln w="6350">
              <a:solidFill>
                <a:srgbClr val="00FFCC">
                  <a:alpha val="75000"/>
                </a:srgb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-449828" y="3066469"/>
              <a:ext cx="16244850" cy="2613863"/>
            </a:xfrm>
            <a:custGeom>
              <a:avLst/>
              <a:gdLst>
                <a:gd name="connsiteX0" fmla="*/ 0 w 16113760"/>
                <a:gd name="connsiteY0" fmla="*/ 2385839 h 2607953"/>
                <a:gd name="connsiteX1" fmla="*/ 2854960 w 16113760"/>
                <a:gd name="connsiteY1" fmla="*/ 1258079 h 2607953"/>
                <a:gd name="connsiteX2" fmla="*/ 7406640 w 16113760"/>
                <a:gd name="connsiteY2" fmla="*/ 2589039 h 2607953"/>
                <a:gd name="connsiteX3" fmla="*/ 11358880 w 16113760"/>
                <a:gd name="connsiteY3" fmla="*/ 38879 h 2607953"/>
                <a:gd name="connsiteX4" fmla="*/ 16113760 w 16113760"/>
                <a:gd name="connsiteY4" fmla="*/ 1054879 h 2607953"/>
                <a:gd name="connsiteX0-1" fmla="*/ 0 w 16113760"/>
                <a:gd name="connsiteY0-2" fmla="*/ 1353056 h 1601854"/>
                <a:gd name="connsiteX1-3" fmla="*/ 2854960 w 16113760"/>
                <a:gd name="connsiteY1-4" fmla="*/ 225296 h 1601854"/>
                <a:gd name="connsiteX2-5" fmla="*/ 7406640 w 16113760"/>
                <a:gd name="connsiteY2-6" fmla="*/ 1556256 h 1601854"/>
                <a:gd name="connsiteX3-7" fmla="*/ 11752146 w 16113760"/>
                <a:gd name="connsiteY3-8" fmla="*/ 1174527 h 1601854"/>
                <a:gd name="connsiteX4-9" fmla="*/ 16113760 w 16113760"/>
                <a:gd name="connsiteY4-10" fmla="*/ 22096 h 1601854"/>
                <a:gd name="connsiteX0-11" fmla="*/ 0 w 16113760"/>
                <a:gd name="connsiteY0-12" fmla="*/ 1353056 h 1353055"/>
                <a:gd name="connsiteX1-13" fmla="*/ 2854960 w 16113760"/>
                <a:gd name="connsiteY1-14" fmla="*/ 225296 h 1353055"/>
                <a:gd name="connsiteX2-15" fmla="*/ 7111691 w 16113760"/>
                <a:gd name="connsiteY2-16" fmla="*/ 453019 h 1353055"/>
                <a:gd name="connsiteX3-17" fmla="*/ 11752146 w 16113760"/>
                <a:gd name="connsiteY3-18" fmla="*/ 1174527 h 1353055"/>
                <a:gd name="connsiteX4-19" fmla="*/ 16113760 w 16113760"/>
                <a:gd name="connsiteY4-20" fmla="*/ 22096 h 1353055"/>
                <a:gd name="connsiteX0-21" fmla="*/ 0 w 16113760"/>
                <a:gd name="connsiteY0-22" fmla="*/ 1353056 h 2781671"/>
                <a:gd name="connsiteX1-23" fmla="*/ 3346543 w 16113760"/>
                <a:gd name="connsiteY1-24" fmla="*/ 2774155 h 2781671"/>
                <a:gd name="connsiteX2-25" fmla="*/ 7111691 w 16113760"/>
                <a:gd name="connsiteY2-26" fmla="*/ 453019 h 2781671"/>
                <a:gd name="connsiteX3-27" fmla="*/ 11752146 w 16113760"/>
                <a:gd name="connsiteY3-28" fmla="*/ 1174527 h 2781671"/>
                <a:gd name="connsiteX4-29" fmla="*/ 16113760 w 16113760"/>
                <a:gd name="connsiteY4-30" fmla="*/ 22096 h 2781671"/>
                <a:gd name="connsiteX0-31" fmla="*/ 0 w 16113760"/>
                <a:gd name="connsiteY0-32" fmla="*/ 1353056 h 2779442"/>
                <a:gd name="connsiteX1-33" fmla="*/ 3346543 w 16113760"/>
                <a:gd name="connsiteY1-34" fmla="*/ 2774155 h 2779442"/>
                <a:gd name="connsiteX2-35" fmla="*/ 5948278 w 16113760"/>
                <a:gd name="connsiteY2-36" fmla="*/ 605190 h 2779442"/>
                <a:gd name="connsiteX3-37" fmla="*/ 11752146 w 16113760"/>
                <a:gd name="connsiteY3-38" fmla="*/ 1174527 h 2779442"/>
                <a:gd name="connsiteX4-39" fmla="*/ 16113760 w 16113760"/>
                <a:gd name="connsiteY4-40" fmla="*/ 22096 h 2779442"/>
                <a:gd name="connsiteX0-41" fmla="*/ 0 w 16113760"/>
                <a:gd name="connsiteY0-42" fmla="*/ 1343402 h 2769788"/>
                <a:gd name="connsiteX1-43" fmla="*/ 3346543 w 16113760"/>
                <a:gd name="connsiteY1-44" fmla="*/ 2764501 h 2769788"/>
                <a:gd name="connsiteX2-45" fmla="*/ 5948278 w 16113760"/>
                <a:gd name="connsiteY2-46" fmla="*/ 595536 h 2769788"/>
                <a:gd name="connsiteX3-47" fmla="*/ 10310170 w 16113760"/>
                <a:gd name="connsiteY3-48" fmla="*/ 2115939 h 2769788"/>
                <a:gd name="connsiteX4-49" fmla="*/ 16113760 w 16113760"/>
                <a:gd name="connsiteY4-50" fmla="*/ 12442 h 2769788"/>
                <a:gd name="connsiteX0-51" fmla="*/ 0 w 16113760"/>
                <a:gd name="connsiteY0-52" fmla="*/ 1330959 h 2757345"/>
                <a:gd name="connsiteX1-53" fmla="*/ 3346543 w 16113760"/>
                <a:gd name="connsiteY1-54" fmla="*/ 2752058 h 2757345"/>
                <a:gd name="connsiteX2-55" fmla="*/ 5948278 w 16113760"/>
                <a:gd name="connsiteY2-56" fmla="*/ 583093 h 2757345"/>
                <a:gd name="connsiteX3-57" fmla="*/ 10310170 w 16113760"/>
                <a:gd name="connsiteY3-58" fmla="*/ 2103496 h 2757345"/>
                <a:gd name="connsiteX4-59" fmla="*/ 12759690 w 16113760"/>
                <a:gd name="connsiteY4-60" fmla="*/ 1213355 h 2757345"/>
                <a:gd name="connsiteX5" fmla="*/ 16113760 w 16113760"/>
                <a:gd name="connsiteY5" fmla="*/ -1 h 2757345"/>
                <a:gd name="connsiteX0-61" fmla="*/ 0 w 16113760"/>
                <a:gd name="connsiteY0-62" fmla="*/ 1639311 h 3065697"/>
                <a:gd name="connsiteX1-63" fmla="*/ 3346543 w 16113760"/>
                <a:gd name="connsiteY1-64" fmla="*/ 3060410 h 3065697"/>
                <a:gd name="connsiteX2-65" fmla="*/ 5948278 w 16113760"/>
                <a:gd name="connsiteY2-66" fmla="*/ 891445 h 3065697"/>
                <a:gd name="connsiteX3-67" fmla="*/ 10310170 w 16113760"/>
                <a:gd name="connsiteY3-68" fmla="*/ 2411848 h 3065697"/>
                <a:gd name="connsiteX4-69" fmla="*/ 13234887 w 16113760"/>
                <a:gd name="connsiteY4-70" fmla="*/ 0 h 3065697"/>
                <a:gd name="connsiteX5-71" fmla="*/ 16113760 w 16113760"/>
                <a:gd name="connsiteY5-72" fmla="*/ 308351 h 3065697"/>
                <a:gd name="connsiteX0-73" fmla="*/ 0 w 16244849"/>
                <a:gd name="connsiteY0-74" fmla="*/ 1639311 h 3065697"/>
                <a:gd name="connsiteX1-75" fmla="*/ 3346543 w 16244849"/>
                <a:gd name="connsiteY1-76" fmla="*/ 3060410 h 3065697"/>
                <a:gd name="connsiteX2-77" fmla="*/ 5948278 w 16244849"/>
                <a:gd name="connsiteY2-78" fmla="*/ 891445 h 3065697"/>
                <a:gd name="connsiteX3-79" fmla="*/ 10310170 w 16244849"/>
                <a:gd name="connsiteY3-80" fmla="*/ 2411848 h 3065697"/>
                <a:gd name="connsiteX4-81" fmla="*/ 13234887 w 16244849"/>
                <a:gd name="connsiteY4-82" fmla="*/ 0 h 3065697"/>
                <a:gd name="connsiteX5-83" fmla="*/ 16244849 w 16244849"/>
                <a:gd name="connsiteY5-84" fmla="*/ 1792016 h 3065697"/>
                <a:gd name="connsiteX0-85" fmla="*/ 0 w 16244849"/>
                <a:gd name="connsiteY0-86" fmla="*/ 1639311 h 3065697"/>
                <a:gd name="connsiteX1-87" fmla="*/ 3346543 w 16244849"/>
                <a:gd name="connsiteY1-88" fmla="*/ 3060410 h 3065697"/>
                <a:gd name="connsiteX2-89" fmla="*/ 5948278 w 16244849"/>
                <a:gd name="connsiteY2-90" fmla="*/ 891445 h 3065697"/>
                <a:gd name="connsiteX3-91" fmla="*/ 10310170 w 16244849"/>
                <a:gd name="connsiteY3-92" fmla="*/ 2411848 h 3065697"/>
                <a:gd name="connsiteX4-93" fmla="*/ 13234887 w 16244849"/>
                <a:gd name="connsiteY4-94" fmla="*/ 0 h 3065697"/>
                <a:gd name="connsiteX5-95" fmla="*/ 16244849 w 16244849"/>
                <a:gd name="connsiteY5-96" fmla="*/ 1792016 h 3065697"/>
                <a:gd name="connsiteX0-97" fmla="*/ 0 w 16244849"/>
                <a:gd name="connsiteY0-98" fmla="*/ 1647243 h 3073629"/>
                <a:gd name="connsiteX1-99" fmla="*/ 3346543 w 16244849"/>
                <a:gd name="connsiteY1-100" fmla="*/ 3068342 h 3073629"/>
                <a:gd name="connsiteX2-101" fmla="*/ 5948278 w 16244849"/>
                <a:gd name="connsiteY2-102" fmla="*/ 899377 h 3073629"/>
                <a:gd name="connsiteX3-103" fmla="*/ 10310170 w 16244849"/>
                <a:gd name="connsiteY3-104" fmla="*/ 2419780 h 3073629"/>
                <a:gd name="connsiteX4-105" fmla="*/ 13234887 w 16244849"/>
                <a:gd name="connsiteY4-106" fmla="*/ 7932 h 3073629"/>
                <a:gd name="connsiteX5-107" fmla="*/ 16244849 w 16244849"/>
                <a:gd name="connsiteY5-108" fmla="*/ 1799948 h 3073629"/>
                <a:gd name="connsiteX0-109" fmla="*/ 0 w 16244849"/>
                <a:gd name="connsiteY0-110" fmla="*/ 1647243 h 3073629"/>
                <a:gd name="connsiteX1-111" fmla="*/ 3346543 w 16244849"/>
                <a:gd name="connsiteY1-112" fmla="*/ 3068342 h 3073629"/>
                <a:gd name="connsiteX2-113" fmla="*/ 5948278 w 16244849"/>
                <a:gd name="connsiteY2-114" fmla="*/ 899377 h 3073629"/>
                <a:gd name="connsiteX3-115" fmla="*/ 10310170 w 16244849"/>
                <a:gd name="connsiteY3-116" fmla="*/ 2419780 h 3073629"/>
                <a:gd name="connsiteX4-117" fmla="*/ 13234887 w 16244849"/>
                <a:gd name="connsiteY4-118" fmla="*/ 7932 h 3073629"/>
                <a:gd name="connsiteX5-119" fmla="*/ 16244849 w 16244849"/>
                <a:gd name="connsiteY5-120" fmla="*/ 1799948 h 3073629"/>
                <a:gd name="connsiteX0-121" fmla="*/ 0 w 16244849"/>
                <a:gd name="connsiteY0-122" fmla="*/ 1647986 h 3074372"/>
                <a:gd name="connsiteX1-123" fmla="*/ 3346543 w 16244849"/>
                <a:gd name="connsiteY1-124" fmla="*/ 3069085 h 3074372"/>
                <a:gd name="connsiteX2-125" fmla="*/ 5948278 w 16244849"/>
                <a:gd name="connsiteY2-126" fmla="*/ 900120 h 3074372"/>
                <a:gd name="connsiteX3-127" fmla="*/ 10310170 w 16244849"/>
                <a:gd name="connsiteY3-128" fmla="*/ 2420523 h 3074372"/>
                <a:gd name="connsiteX4-129" fmla="*/ 13234887 w 16244849"/>
                <a:gd name="connsiteY4-130" fmla="*/ 8675 h 3074372"/>
                <a:gd name="connsiteX5-131" fmla="*/ 16244849 w 16244849"/>
                <a:gd name="connsiteY5-132" fmla="*/ 1800691 h 3074372"/>
                <a:gd name="connsiteX0-133" fmla="*/ 0 w 16244849"/>
                <a:gd name="connsiteY0-134" fmla="*/ 1642606 h 3068992"/>
                <a:gd name="connsiteX1-135" fmla="*/ 3346543 w 16244849"/>
                <a:gd name="connsiteY1-136" fmla="*/ 3063705 h 3068992"/>
                <a:gd name="connsiteX2-137" fmla="*/ 5948278 w 16244849"/>
                <a:gd name="connsiteY2-138" fmla="*/ 894740 h 3068992"/>
                <a:gd name="connsiteX3-139" fmla="*/ 9605568 w 16244849"/>
                <a:gd name="connsiteY3-140" fmla="*/ 2415143 h 3068992"/>
                <a:gd name="connsiteX4-141" fmla="*/ 13234887 w 16244849"/>
                <a:gd name="connsiteY4-142" fmla="*/ 3295 h 3068992"/>
                <a:gd name="connsiteX5-143" fmla="*/ 16244849 w 16244849"/>
                <a:gd name="connsiteY5-144" fmla="*/ 1795311 h 3068992"/>
                <a:gd name="connsiteX0-145" fmla="*/ 0 w 16244849"/>
                <a:gd name="connsiteY0-146" fmla="*/ 1642606 h 2613864"/>
                <a:gd name="connsiteX1-147" fmla="*/ 2805802 w 16244849"/>
                <a:gd name="connsiteY1-148" fmla="*/ 2607193 h 2613864"/>
                <a:gd name="connsiteX2-149" fmla="*/ 5948278 w 16244849"/>
                <a:gd name="connsiteY2-150" fmla="*/ 894740 h 2613864"/>
                <a:gd name="connsiteX3-151" fmla="*/ 9605568 w 16244849"/>
                <a:gd name="connsiteY3-152" fmla="*/ 2415143 h 2613864"/>
                <a:gd name="connsiteX4-153" fmla="*/ 13234887 w 16244849"/>
                <a:gd name="connsiteY4-154" fmla="*/ 3295 h 2613864"/>
                <a:gd name="connsiteX5-155" fmla="*/ 16244849 w 16244849"/>
                <a:gd name="connsiteY5-156" fmla="*/ 1795311 h 26138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71" y="connsiteY5-72"/>
                </a:cxn>
              </a:cxnLst>
              <a:rect l="l" t="t" r="r" b="b"/>
              <a:pathLst>
                <a:path w="16244849" h="2613864">
                  <a:moveTo>
                    <a:pt x="0" y="1642606"/>
                  </a:moveTo>
                  <a:cubicBezTo>
                    <a:pt x="810260" y="1061792"/>
                    <a:pt x="1814422" y="2731837"/>
                    <a:pt x="2805802" y="2607193"/>
                  </a:cubicBezTo>
                  <a:cubicBezTo>
                    <a:pt x="3797182" y="2482549"/>
                    <a:pt x="4814984" y="926748"/>
                    <a:pt x="5948278" y="894740"/>
                  </a:cubicBezTo>
                  <a:cubicBezTo>
                    <a:pt x="7081572" y="862732"/>
                    <a:pt x="8470333" y="2310099"/>
                    <a:pt x="9605568" y="2415143"/>
                  </a:cubicBezTo>
                  <a:cubicBezTo>
                    <a:pt x="10740803" y="2520187"/>
                    <a:pt x="12128340" y="106600"/>
                    <a:pt x="13234887" y="3295"/>
                  </a:cubicBezTo>
                  <a:cubicBezTo>
                    <a:pt x="14341434" y="-100010"/>
                    <a:pt x="15012123" y="2263167"/>
                    <a:pt x="16244849" y="1795311"/>
                  </a:cubicBezTo>
                </a:path>
              </a:pathLst>
            </a:custGeom>
            <a:noFill/>
            <a:ln w="6350">
              <a:solidFill>
                <a:srgbClr val="00FFCC">
                  <a:alpha val="4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Microsoft YaHei Light" panose="020B0502040204020203" charset="-122"/>
                <a:cs typeface="+mn-cs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64590" y="793115"/>
            <a:ext cx="9975850" cy="696886"/>
            <a:chOff x="2252931" y="793093"/>
            <a:chExt cx="7705725" cy="696886"/>
          </a:xfrm>
        </p:grpSpPr>
        <p:sp>
          <p:nvSpPr>
            <p:cNvPr id="19" name="矩形 18"/>
            <p:cNvSpPr/>
            <p:nvPr/>
          </p:nvSpPr>
          <p:spPr>
            <a:xfrm>
              <a:off x="2252931" y="793093"/>
              <a:ext cx="7705725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36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Характеристика</a:t>
              </a: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3151184" y="1489979"/>
              <a:ext cx="5889633" cy="0"/>
            </a:xfrm>
            <a:prstGeom prst="line">
              <a:avLst/>
            </a:prstGeom>
            <a:ln w="952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组合 69"/>
          <p:cNvGrpSpPr/>
          <p:nvPr/>
        </p:nvGrpSpPr>
        <p:grpSpPr>
          <a:xfrm>
            <a:off x="1087675" y="3383791"/>
            <a:ext cx="2623126" cy="2546750"/>
            <a:chOff x="1087675" y="3383791"/>
            <a:chExt cx="2623126" cy="2546750"/>
          </a:xfrm>
        </p:grpSpPr>
        <p:grpSp>
          <p:nvGrpSpPr>
            <p:cNvPr id="50" name="组合 49"/>
            <p:cNvGrpSpPr/>
            <p:nvPr/>
          </p:nvGrpSpPr>
          <p:grpSpPr>
            <a:xfrm>
              <a:off x="1087675" y="3383791"/>
              <a:ext cx="2623126" cy="862708"/>
              <a:chOff x="1432363" y="1358045"/>
              <a:chExt cx="2623126" cy="862708"/>
            </a:xfrm>
          </p:grpSpPr>
          <p:grpSp>
            <p:nvGrpSpPr>
              <p:cNvPr id="34" name="组合 33"/>
              <p:cNvGrpSpPr/>
              <p:nvPr/>
            </p:nvGrpSpPr>
            <p:grpSpPr>
              <a:xfrm>
                <a:off x="1432363" y="1358045"/>
                <a:ext cx="862708" cy="862708"/>
                <a:chOff x="6885051" y="3643295"/>
                <a:chExt cx="862708" cy="862708"/>
              </a:xfrm>
            </p:grpSpPr>
            <p:sp>
              <p:nvSpPr>
                <p:cNvPr id="12" name="椭圆 11"/>
                <p:cNvSpPr/>
                <p:nvPr/>
              </p:nvSpPr>
              <p:spPr>
                <a:xfrm>
                  <a:off x="6885051" y="3643295"/>
                  <a:ext cx="862708" cy="862708"/>
                </a:xfrm>
                <a:prstGeom prst="ellipse">
                  <a:avLst/>
                </a:prstGeom>
                <a:solidFill>
                  <a:schemeClr val="tx1"/>
                </a:solidFill>
                <a:ln w="25400">
                  <a:solidFill>
                    <a:srgbClr val="00FFC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Microsoft YaHei Light" panose="020B0502040204020203" charset="-122"/>
                    <a:cs typeface="+mn-cs"/>
                  </a:endParaRPr>
                </a:p>
              </p:txBody>
            </p:sp>
            <p:grpSp>
              <p:nvGrpSpPr>
                <p:cNvPr id="30" name="组合 29"/>
                <p:cNvGrpSpPr/>
                <p:nvPr/>
              </p:nvGrpSpPr>
              <p:grpSpPr>
                <a:xfrm>
                  <a:off x="7082035" y="3840279"/>
                  <a:ext cx="468740" cy="468740"/>
                  <a:chOff x="6309750" y="942750"/>
                  <a:chExt cx="652500" cy="652500"/>
                </a:xfrm>
                <a:effectLst>
                  <a:outerShdw blurRad="63500" sx="102000" sy="102000" algn="ctr" rotWithShape="0">
                    <a:srgbClr val="00FFCC">
                      <a:alpha val="40000"/>
                    </a:srgbClr>
                  </a:outerShdw>
                </a:effectLst>
              </p:grpSpPr>
              <p:sp>
                <p:nvSpPr>
                  <p:cNvPr id="31" name="任意多边形: 形状 30"/>
                  <p:cNvSpPr/>
                  <p:nvPr/>
                </p:nvSpPr>
                <p:spPr>
                  <a:xfrm>
                    <a:off x="6489750" y="1122750"/>
                    <a:ext cx="292500" cy="292500"/>
                  </a:xfrm>
                  <a:custGeom>
                    <a:avLst/>
                    <a:gdLst>
                      <a:gd name="connsiteX0" fmla="*/ 213750 w 292500"/>
                      <a:gd name="connsiteY0" fmla="*/ 146250 h 292500"/>
                      <a:gd name="connsiteX1" fmla="*/ 146250 w 292500"/>
                      <a:gd name="connsiteY1" fmla="*/ 213750 h 292500"/>
                      <a:gd name="connsiteX2" fmla="*/ 78750 w 292500"/>
                      <a:gd name="connsiteY2" fmla="*/ 146250 h 292500"/>
                      <a:gd name="connsiteX3" fmla="*/ 146250 w 292500"/>
                      <a:gd name="connsiteY3" fmla="*/ 78750 h 292500"/>
                      <a:gd name="connsiteX4" fmla="*/ 213750 w 292500"/>
                      <a:gd name="connsiteY4" fmla="*/ 146250 h 2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2500" h="292500">
                        <a:moveTo>
                          <a:pt x="213750" y="146250"/>
                        </a:moveTo>
                        <a:cubicBezTo>
                          <a:pt x="213750" y="183529"/>
                          <a:pt x="183529" y="213750"/>
                          <a:pt x="146250" y="213750"/>
                        </a:cubicBezTo>
                        <a:cubicBezTo>
                          <a:pt x="108971" y="213750"/>
                          <a:pt x="78750" y="183529"/>
                          <a:pt x="78750" y="146250"/>
                        </a:cubicBezTo>
                        <a:cubicBezTo>
                          <a:pt x="78750" y="108971"/>
                          <a:pt x="108971" y="78750"/>
                          <a:pt x="146250" y="78750"/>
                        </a:cubicBezTo>
                        <a:cubicBezTo>
                          <a:pt x="183529" y="78750"/>
                          <a:pt x="213750" y="108971"/>
                          <a:pt x="213750" y="146250"/>
                        </a:cubicBezTo>
                        <a:close/>
                      </a:path>
                    </a:pathLst>
                  </a:custGeom>
                  <a:noFill/>
                  <a:ln w="19050" cap="rnd">
                    <a:solidFill>
                      <a:srgbClr val="00FFCC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Microsoft YaHei" panose="020B0503020204020204" pitchFamily="34" charset="-122"/>
                      <a:ea typeface="Microsoft YaHei" panose="020B0503020204020204" pitchFamily="34" charset="-122"/>
                      <a:sym typeface="Microsoft YaHei" panose="020B0503020204020204" pitchFamily="34" charset="-122"/>
                    </a:endParaRPr>
                  </a:p>
                </p:txBody>
              </p:sp>
              <p:sp>
                <p:nvSpPr>
                  <p:cNvPr id="32" name="任意多边形: 形状 31"/>
                  <p:cNvSpPr/>
                  <p:nvPr/>
                </p:nvSpPr>
                <p:spPr>
                  <a:xfrm>
                    <a:off x="6309750" y="942750"/>
                    <a:ext cx="652500" cy="652500"/>
                  </a:xfrm>
                  <a:custGeom>
                    <a:avLst/>
                    <a:gdLst>
                      <a:gd name="connsiteX0" fmla="*/ 492750 w 652500"/>
                      <a:gd name="connsiteY0" fmla="*/ 393750 h 652500"/>
                      <a:gd name="connsiteX1" fmla="*/ 500175 w 652500"/>
                      <a:gd name="connsiteY1" fmla="*/ 434700 h 652500"/>
                      <a:gd name="connsiteX2" fmla="*/ 501525 w 652500"/>
                      <a:gd name="connsiteY2" fmla="*/ 436050 h 652500"/>
                      <a:gd name="connsiteX3" fmla="*/ 501560 w 652500"/>
                      <a:gd name="connsiteY3" fmla="*/ 499690 h 652500"/>
                      <a:gd name="connsiteX4" fmla="*/ 501525 w 652500"/>
                      <a:gd name="connsiteY4" fmla="*/ 499725 h 652500"/>
                      <a:gd name="connsiteX5" fmla="*/ 437885 w 652500"/>
                      <a:gd name="connsiteY5" fmla="*/ 499760 h 652500"/>
                      <a:gd name="connsiteX6" fmla="*/ 437850 w 652500"/>
                      <a:gd name="connsiteY6" fmla="*/ 499725 h 652500"/>
                      <a:gd name="connsiteX7" fmla="*/ 436500 w 652500"/>
                      <a:gd name="connsiteY7" fmla="*/ 498375 h 652500"/>
                      <a:gd name="connsiteX8" fmla="*/ 395550 w 652500"/>
                      <a:gd name="connsiteY8" fmla="*/ 490950 h 652500"/>
                      <a:gd name="connsiteX9" fmla="*/ 373050 w 652500"/>
                      <a:gd name="connsiteY9" fmla="*/ 524925 h 652500"/>
                      <a:gd name="connsiteX10" fmla="*/ 373050 w 652500"/>
                      <a:gd name="connsiteY10" fmla="*/ 528750 h 652500"/>
                      <a:gd name="connsiteX11" fmla="*/ 328050 w 652500"/>
                      <a:gd name="connsiteY11" fmla="*/ 573750 h 652500"/>
                      <a:gd name="connsiteX12" fmla="*/ 283050 w 652500"/>
                      <a:gd name="connsiteY12" fmla="*/ 528750 h 652500"/>
                      <a:gd name="connsiteX13" fmla="*/ 283050 w 652500"/>
                      <a:gd name="connsiteY13" fmla="*/ 526725 h 652500"/>
                      <a:gd name="connsiteX14" fmla="*/ 258750 w 652500"/>
                      <a:gd name="connsiteY14" fmla="*/ 492750 h 652500"/>
                      <a:gd name="connsiteX15" fmla="*/ 217800 w 652500"/>
                      <a:gd name="connsiteY15" fmla="*/ 500175 h 652500"/>
                      <a:gd name="connsiteX16" fmla="*/ 216450 w 652500"/>
                      <a:gd name="connsiteY16" fmla="*/ 501525 h 652500"/>
                      <a:gd name="connsiteX17" fmla="*/ 152810 w 652500"/>
                      <a:gd name="connsiteY17" fmla="*/ 501560 h 652500"/>
                      <a:gd name="connsiteX18" fmla="*/ 152775 w 652500"/>
                      <a:gd name="connsiteY18" fmla="*/ 501525 h 652500"/>
                      <a:gd name="connsiteX19" fmla="*/ 152740 w 652500"/>
                      <a:gd name="connsiteY19" fmla="*/ 437885 h 652500"/>
                      <a:gd name="connsiteX20" fmla="*/ 152775 w 652500"/>
                      <a:gd name="connsiteY20" fmla="*/ 437850 h 652500"/>
                      <a:gd name="connsiteX21" fmla="*/ 154125 w 652500"/>
                      <a:gd name="connsiteY21" fmla="*/ 436500 h 652500"/>
                      <a:gd name="connsiteX22" fmla="*/ 161550 w 652500"/>
                      <a:gd name="connsiteY22" fmla="*/ 395550 h 652500"/>
                      <a:gd name="connsiteX23" fmla="*/ 127575 w 652500"/>
                      <a:gd name="connsiteY23" fmla="*/ 373050 h 652500"/>
                      <a:gd name="connsiteX24" fmla="*/ 123750 w 652500"/>
                      <a:gd name="connsiteY24" fmla="*/ 373050 h 652500"/>
                      <a:gd name="connsiteX25" fmla="*/ 78750 w 652500"/>
                      <a:gd name="connsiteY25" fmla="*/ 328050 h 652500"/>
                      <a:gd name="connsiteX26" fmla="*/ 123750 w 652500"/>
                      <a:gd name="connsiteY26" fmla="*/ 283050 h 652500"/>
                      <a:gd name="connsiteX27" fmla="*/ 125775 w 652500"/>
                      <a:gd name="connsiteY27" fmla="*/ 283050 h 652500"/>
                      <a:gd name="connsiteX28" fmla="*/ 159750 w 652500"/>
                      <a:gd name="connsiteY28" fmla="*/ 258750 h 652500"/>
                      <a:gd name="connsiteX29" fmla="*/ 152325 w 652500"/>
                      <a:gd name="connsiteY29" fmla="*/ 217800 h 652500"/>
                      <a:gd name="connsiteX30" fmla="*/ 150975 w 652500"/>
                      <a:gd name="connsiteY30" fmla="*/ 216450 h 652500"/>
                      <a:gd name="connsiteX31" fmla="*/ 150940 w 652500"/>
                      <a:gd name="connsiteY31" fmla="*/ 152810 h 652500"/>
                      <a:gd name="connsiteX32" fmla="*/ 150975 w 652500"/>
                      <a:gd name="connsiteY32" fmla="*/ 152775 h 652500"/>
                      <a:gd name="connsiteX33" fmla="*/ 214615 w 652500"/>
                      <a:gd name="connsiteY33" fmla="*/ 152740 h 652500"/>
                      <a:gd name="connsiteX34" fmla="*/ 214650 w 652500"/>
                      <a:gd name="connsiteY34" fmla="*/ 152775 h 652500"/>
                      <a:gd name="connsiteX35" fmla="*/ 216000 w 652500"/>
                      <a:gd name="connsiteY35" fmla="*/ 154125 h 652500"/>
                      <a:gd name="connsiteX36" fmla="*/ 256950 w 652500"/>
                      <a:gd name="connsiteY36" fmla="*/ 161550 h 652500"/>
                      <a:gd name="connsiteX37" fmla="*/ 258750 w 652500"/>
                      <a:gd name="connsiteY37" fmla="*/ 161550 h 652500"/>
                      <a:gd name="connsiteX38" fmla="*/ 281250 w 652500"/>
                      <a:gd name="connsiteY38" fmla="*/ 127575 h 652500"/>
                      <a:gd name="connsiteX39" fmla="*/ 281250 w 652500"/>
                      <a:gd name="connsiteY39" fmla="*/ 123750 h 652500"/>
                      <a:gd name="connsiteX40" fmla="*/ 326250 w 652500"/>
                      <a:gd name="connsiteY40" fmla="*/ 78750 h 652500"/>
                      <a:gd name="connsiteX41" fmla="*/ 371250 w 652500"/>
                      <a:gd name="connsiteY41" fmla="*/ 123750 h 652500"/>
                      <a:gd name="connsiteX42" fmla="*/ 371250 w 652500"/>
                      <a:gd name="connsiteY42" fmla="*/ 125775 h 652500"/>
                      <a:gd name="connsiteX43" fmla="*/ 393750 w 652500"/>
                      <a:gd name="connsiteY43" fmla="*/ 159750 h 652500"/>
                      <a:gd name="connsiteX44" fmla="*/ 434700 w 652500"/>
                      <a:gd name="connsiteY44" fmla="*/ 152325 h 652500"/>
                      <a:gd name="connsiteX45" fmla="*/ 436050 w 652500"/>
                      <a:gd name="connsiteY45" fmla="*/ 150975 h 652500"/>
                      <a:gd name="connsiteX46" fmla="*/ 499690 w 652500"/>
                      <a:gd name="connsiteY46" fmla="*/ 150940 h 652500"/>
                      <a:gd name="connsiteX47" fmla="*/ 499725 w 652500"/>
                      <a:gd name="connsiteY47" fmla="*/ 150975 h 652500"/>
                      <a:gd name="connsiteX48" fmla="*/ 499760 w 652500"/>
                      <a:gd name="connsiteY48" fmla="*/ 214615 h 652500"/>
                      <a:gd name="connsiteX49" fmla="*/ 499725 w 652500"/>
                      <a:gd name="connsiteY49" fmla="*/ 214650 h 652500"/>
                      <a:gd name="connsiteX50" fmla="*/ 498375 w 652500"/>
                      <a:gd name="connsiteY50" fmla="*/ 216000 h 652500"/>
                      <a:gd name="connsiteX51" fmla="*/ 490950 w 652500"/>
                      <a:gd name="connsiteY51" fmla="*/ 256950 h 652500"/>
                      <a:gd name="connsiteX52" fmla="*/ 490950 w 652500"/>
                      <a:gd name="connsiteY52" fmla="*/ 258750 h 652500"/>
                      <a:gd name="connsiteX53" fmla="*/ 524925 w 652500"/>
                      <a:gd name="connsiteY53" fmla="*/ 281250 h 652500"/>
                      <a:gd name="connsiteX54" fmla="*/ 528750 w 652500"/>
                      <a:gd name="connsiteY54" fmla="*/ 281250 h 652500"/>
                      <a:gd name="connsiteX55" fmla="*/ 573750 w 652500"/>
                      <a:gd name="connsiteY55" fmla="*/ 326250 h 652500"/>
                      <a:gd name="connsiteX56" fmla="*/ 528750 w 652500"/>
                      <a:gd name="connsiteY56" fmla="*/ 371250 h 652500"/>
                      <a:gd name="connsiteX57" fmla="*/ 526725 w 652500"/>
                      <a:gd name="connsiteY57" fmla="*/ 371250 h 652500"/>
                      <a:gd name="connsiteX58" fmla="*/ 492750 w 652500"/>
                      <a:gd name="connsiteY58" fmla="*/ 393750 h 65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</a:cxnLst>
                    <a:rect l="l" t="t" r="r" b="b"/>
                    <a:pathLst>
                      <a:path w="652500" h="652500">
                        <a:moveTo>
                          <a:pt x="492750" y="393750"/>
                        </a:moveTo>
                        <a:cubicBezTo>
                          <a:pt x="486622" y="407635"/>
                          <a:pt x="489563" y="423851"/>
                          <a:pt x="500175" y="434700"/>
                        </a:cubicBezTo>
                        <a:lnTo>
                          <a:pt x="501525" y="436050"/>
                        </a:lnTo>
                        <a:cubicBezTo>
                          <a:pt x="519108" y="453614"/>
                          <a:pt x="519124" y="482106"/>
                          <a:pt x="501560" y="499690"/>
                        </a:cubicBezTo>
                        <a:cubicBezTo>
                          <a:pt x="501549" y="499701"/>
                          <a:pt x="501537" y="499713"/>
                          <a:pt x="501525" y="499725"/>
                        </a:cubicBezTo>
                        <a:cubicBezTo>
                          <a:pt x="483961" y="517308"/>
                          <a:pt x="455469" y="517324"/>
                          <a:pt x="437885" y="499760"/>
                        </a:cubicBezTo>
                        <a:cubicBezTo>
                          <a:pt x="437874" y="499749"/>
                          <a:pt x="437862" y="499737"/>
                          <a:pt x="437850" y="499725"/>
                        </a:cubicBezTo>
                        <a:lnTo>
                          <a:pt x="436500" y="498375"/>
                        </a:lnTo>
                        <a:cubicBezTo>
                          <a:pt x="425651" y="487763"/>
                          <a:pt x="409435" y="484822"/>
                          <a:pt x="395550" y="490950"/>
                        </a:cubicBezTo>
                        <a:cubicBezTo>
                          <a:pt x="381949" y="496779"/>
                          <a:pt x="373109" y="510128"/>
                          <a:pt x="373050" y="524925"/>
                        </a:cubicBezTo>
                        <a:lnTo>
                          <a:pt x="373050" y="528750"/>
                        </a:lnTo>
                        <a:cubicBezTo>
                          <a:pt x="373050" y="553603"/>
                          <a:pt x="352903" y="573750"/>
                          <a:pt x="328050" y="573750"/>
                        </a:cubicBezTo>
                        <a:cubicBezTo>
                          <a:pt x="303197" y="573750"/>
                          <a:pt x="283050" y="553603"/>
                          <a:pt x="283050" y="528750"/>
                        </a:cubicBezTo>
                        <a:lnTo>
                          <a:pt x="283050" y="526725"/>
                        </a:lnTo>
                        <a:cubicBezTo>
                          <a:pt x="282694" y="511485"/>
                          <a:pt x="273057" y="498012"/>
                          <a:pt x="258750" y="492750"/>
                        </a:cubicBezTo>
                        <a:cubicBezTo>
                          <a:pt x="244865" y="486622"/>
                          <a:pt x="228649" y="489563"/>
                          <a:pt x="217800" y="500175"/>
                        </a:cubicBezTo>
                        <a:lnTo>
                          <a:pt x="216450" y="501525"/>
                        </a:lnTo>
                        <a:cubicBezTo>
                          <a:pt x="198886" y="519108"/>
                          <a:pt x="170394" y="519124"/>
                          <a:pt x="152810" y="501560"/>
                        </a:cubicBezTo>
                        <a:cubicBezTo>
                          <a:pt x="152799" y="501549"/>
                          <a:pt x="152787" y="501537"/>
                          <a:pt x="152775" y="501525"/>
                        </a:cubicBezTo>
                        <a:cubicBezTo>
                          <a:pt x="135192" y="483961"/>
                          <a:pt x="135176" y="455469"/>
                          <a:pt x="152740" y="437885"/>
                        </a:cubicBezTo>
                        <a:cubicBezTo>
                          <a:pt x="152751" y="437874"/>
                          <a:pt x="152763" y="437862"/>
                          <a:pt x="152775" y="437850"/>
                        </a:cubicBezTo>
                        <a:lnTo>
                          <a:pt x="154125" y="436500"/>
                        </a:lnTo>
                        <a:cubicBezTo>
                          <a:pt x="164737" y="425651"/>
                          <a:pt x="167678" y="409435"/>
                          <a:pt x="161550" y="395550"/>
                        </a:cubicBezTo>
                        <a:cubicBezTo>
                          <a:pt x="155721" y="381949"/>
                          <a:pt x="142372" y="373109"/>
                          <a:pt x="127575" y="373050"/>
                        </a:cubicBezTo>
                        <a:lnTo>
                          <a:pt x="123750" y="373050"/>
                        </a:lnTo>
                        <a:cubicBezTo>
                          <a:pt x="98897" y="373050"/>
                          <a:pt x="78750" y="352903"/>
                          <a:pt x="78750" y="328050"/>
                        </a:cubicBezTo>
                        <a:cubicBezTo>
                          <a:pt x="78750" y="303197"/>
                          <a:pt x="98897" y="283050"/>
                          <a:pt x="123750" y="283050"/>
                        </a:cubicBezTo>
                        <a:lnTo>
                          <a:pt x="125775" y="283050"/>
                        </a:lnTo>
                        <a:cubicBezTo>
                          <a:pt x="141015" y="282694"/>
                          <a:pt x="154488" y="273057"/>
                          <a:pt x="159750" y="258750"/>
                        </a:cubicBezTo>
                        <a:cubicBezTo>
                          <a:pt x="165878" y="244865"/>
                          <a:pt x="162937" y="228649"/>
                          <a:pt x="152325" y="217800"/>
                        </a:cubicBezTo>
                        <a:lnTo>
                          <a:pt x="150975" y="216450"/>
                        </a:lnTo>
                        <a:cubicBezTo>
                          <a:pt x="133392" y="198886"/>
                          <a:pt x="133376" y="170394"/>
                          <a:pt x="150940" y="152810"/>
                        </a:cubicBezTo>
                        <a:cubicBezTo>
                          <a:pt x="150951" y="152799"/>
                          <a:pt x="150963" y="152787"/>
                          <a:pt x="150975" y="152775"/>
                        </a:cubicBezTo>
                        <a:cubicBezTo>
                          <a:pt x="168539" y="135192"/>
                          <a:pt x="197031" y="135176"/>
                          <a:pt x="214615" y="152740"/>
                        </a:cubicBezTo>
                        <a:cubicBezTo>
                          <a:pt x="214626" y="152751"/>
                          <a:pt x="214638" y="152763"/>
                          <a:pt x="214650" y="152775"/>
                        </a:cubicBezTo>
                        <a:lnTo>
                          <a:pt x="216000" y="154125"/>
                        </a:lnTo>
                        <a:cubicBezTo>
                          <a:pt x="226849" y="164737"/>
                          <a:pt x="243065" y="167678"/>
                          <a:pt x="256950" y="161550"/>
                        </a:cubicBezTo>
                        <a:lnTo>
                          <a:pt x="258750" y="161550"/>
                        </a:lnTo>
                        <a:cubicBezTo>
                          <a:pt x="272351" y="155721"/>
                          <a:pt x="281191" y="142372"/>
                          <a:pt x="281250" y="127575"/>
                        </a:cubicBezTo>
                        <a:lnTo>
                          <a:pt x="281250" y="123750"/>
                        </a:lnTo>
                        <a:cubicBezTo>
                          <a:pt x="281250" y="98897"/>
                          <a:pt x="301397" y="78750"/>
                          <a:pt x="326250" y="78750"/>
                        </a:cubicBezTo>
                        <a:cubicBezTo>
                          <a:pt x="351103" y="78750"/>
                          <a:pt x="371250" y="98897"/>
                          <a:pt x="371250" y="123750"/>
                        </a:cubicBezTo>
                        <a:lnTo>
                          <a:pt x="371250" y="125775"/>
                        </a:lnTo>
                        <a:cubicBezTo>
                          <a:pt x="371309" y="140572"/>
                          <a:pt x="380149" y="153921"/>
                          <a:pt x="393750" y="159750"/>
                        </a:cubicBezTo>
                        <a:cubicBezTo>
                          <a:pt x="407635" y="165878"/>
                          <a:pt x="423851" y="162937"/>
                          <a:pt x="434700" y="152325"/>
                        </a:cubicBezTo>
                        <a:lnTo>
                          <a:pt x="436050" y="150975"/>
                        </a:lnTo>
                        <a:cubicBezTo>
                          <a:pt x="453614" y="133392"/>
                          <a:pt x="482106" y="133376"/>
                          <a:pt x="499690" y="150940"/>
                        </a:cubicBezTo>
                        <a:cubicBezTo>
                          <a:pt x="499701" y="150951"/>
                          <a:pt x="499713" y="150963"/>
                          <a:pt x="499725" y="150975"/>
                        </a:cubicBezTo>
                        <a:cubicBezTo>
                          <a:pt x="517308" y="168539"/>
                          <a:pt x="517324" y="197031"/>
                          <a:pt x="499760" y="214615"/>
                        </a:cubicBezTo>
                        <a:cubicBezTo>
                          <a:pt x="499749" y="214626"/>
                          <a:pt x="499737" y="214638"/>
                          <a:pt x="499725" y="214650"/>
                        </a:cubicBezTo>
                        <a:lnTo>
                          <a:pt x="498375" y="216000"/>
                        </a:lnTo>
                        <a:cubicBezTo>
                          <a:pt x="487763" y="226849"/>
                          <a:pt x="484822" y="243065"/>
                          <a:pt x="490950" y="256950"/>
                        </a:cubicBezTo>
                        <a:lnTo>
                          <a:pt x="490950" y="258750"/>
                        </a:lnTo>
                        <a:cubicBezTo>
                          <a:pt x="496779" y="272351"/>
                          <a:pt x="510128" y="281191"/>
                          <a:pt x="524925" y="281250"/>
                        </a:cubicBezTo>
                        <a:lnTo>
                          <a:pt x="528750" y="281250"/>
                        </a:lnTo>
                        <a:cubicBezTo>
                          <a:pt x="553603" y="281250"/>
                          <a:pt x="573750" y="301397"/>
                          <a:pt x="573750" y="326250"/>
                        </a:cubicBezTo>
                        <a:cubicBezTo>
                          <a:pt x="573750" y="351103"/>
                          <a:pt x="553603" y="371250"/>
                          <a:pt x="528750" y="371250"/>
                        </a:cubicBezTo>
                        <a:lnTo>
                          <a:pt x="526725" y="371250"/>
                        </a:lnTo>
                        <a:cubicBezTo>
                          <a:pt x="511928" y="371309"/>
                          <a:pt x="498579" y="380149"/>
                          <a:pt x="492750" y="393750"/>
                        </a:cubicBezTo>
                        <a:close/>
                      </a:path>
                    </a:pathLst>
                  </a:custGeom>
                  <a:noFill/>
                  <a:ln w="19050" cap="flat">
                    <a:solidFill>
                      <a:srgbClr val="00FFCC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Microsoft YaHei" panose="020B0503020204020204" pitchFamily="34" charset="-122"/>
                      <a:ea typeface="Microsoft YaHei" panose="020B0503020204020204" pitchFamily="34" charset="-122"/>
                      <a:sym typeface="Microsoft YaHei" panose="020B0503020204020204" pitchFamily="34" charset="-122"/>
                    </a:endParaRPr>
                  </a:p>
                </p:txBody>
              </p:sp>
            </p:grpSp>
          </p:grpSp>
          <p:grpSp>
            <p:nvGrpSpPr>
              <p:cNvPr id="41" name="组合 40"/>
              <p:cNvGrpSpPr/>
              <p:nvPr/>
            </p:nvGrpSpPr>
            <p:grpSpPr>
              <a:xfrm>
                <a:off x="2295071" y="1381690"/>
                <a:ext cx="1760418" cy="815419"/>
                <a:chOff x="8803413" y="3916351"/>
                <a:chExt cx="1760418" cy="815419"/>
              </a:xfrm>
            </p:grpSpPr>
            <p:sp>
              <p:nvSpPr>
                <p:cNvPr id="42" name="文本框 41"/>
                <p:cNvSpPr txBox="1"/>
                <p:nvPr/>
              </p:nvSpPr>
              <p:spPr>
                <a:xfrm>
                  <a:off x="8803413" y="3916351"/>
                  <a:ext cx="144142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bg-BG" altLang="zh-CN" b="1" dirty="0">
                      <a:gradFill flip="none" rotWithShape="1">
                        <a:gsLst>
                          <a:gs pos="100000">
                            <a:srgbClr val="178AA1"/>
                          </a:gs>
                          <a:gs pos="0">
                            <a:srgbClr val="00FFCC"/>
                          </a:gs>
                        </a:gsLst>
                        <a:lin ang="2700000" scaled="1"/>
                        <a:tileRect/>
                      </a:gradFill>
                      <a:latin typeface="+mn-ea"/>
                      <a:cs typeface="+mn-ea"/>
                    </a:rPr>
                    <a:t>Надежден</a:t>
                  </a:r>
                  <a:endParaRPr lang="en-US" altLang="zh-CN" b="1" dirty="0">
                    <a:gradFill flip="none" rotWithShape="1">
                      <a:gsLst>
                        <a:gs pos="100000">
                          <a:srgbClr val="178AA1"/>
                        </a:gs>
                        <a:gs pos="0">
                          <a:srgbClr val="00FFCC"/>
                        </a:gs>
                      </a:gsLst>
                      <a:lin ang="2700000" scaled="1"/>
                      <a:tileRect/>
                    </a:gradFill>
                    <a:latin typeface="+mn-ea"/>
                    <a:cs typeface="+mn-ea"/>
                  </a:endParaRPr>
                </a:p>
              </p:txBody>
            </p:sp>
            <p:sp>
              <p:nvSpPr>
                <p:cNvPr id="43" name="文本框 42"/>
                <p:cNvSpPr txBox="1"/>
                <p:nvPr/>
              </p:nvSpPr>
              <p:spPr>
                <a:xfrm>
                  <a:off x="8803413" y="4204959"/>
                  <a:ext cx="1760418" cy="5268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bg-BG" altLang="zh-CN" sz="1000" dirty="0">
                      <a:solidFill>
                        <a:schemeClr val="bg1"/>
                      </a:solidFill>
                      <a:latin typeface="+mn-ea"/>
                      <a:cs typeface="+mn-ea"/>
                    </a:rPr>
                    <a:t>Без нужда от включване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bg-BG" altLang="zh-CN" sz="1000" dirty="0">
                      <a:solidFill>
                        <a:schemeClr val="bg1"/>
                      </a:solidFill>
                      <a:latin typeface="+mn-ea"/>
                      <a:cs typeface="+mn-ea"/>
                    </a:rPr>
                    <a:t>в електричеството</a:t>
                  </a:r>
                  <a:endParaRPr lang="en-US" altLang="zh-CN" sz="1000" dirty="0">
                    <a:solidFill>
                      <a:schemeClr val="bg1"/>
                    </a:solidFill>
                    <a:latin typeface="+mn-ea"/>
                    <a:cs typeface="+mn-ea"/>
                  </a:endParaRPr>
                </a:p>
              </p:txBody>
            </p:sp>
          </p:grpSp>
        </p:grpSp>
        <p:cxnSp>
          <p:nvCxnSpPr>
            <p:cNvPr id="56" name="直接连接符 55"/>
            <p:cNvCxnSpPr>
              <a:stCxn id="12" idx="4"/>
            </p:cNvCxnSpPr>
            <p:nvPr/>
          </p:nvCxnSpPr>
          <p:spPr>
            <a:xfrm>
              <a:off x="1519029" y="4246499"/>
              <a:ext cx="0" cy="1684042"/>
            </a:xfrm>
            <a:prstGeom prst="line">
              <a:avLst/>
            </a:prstGeom>
            <a:ln>
              <a:gradFill>
                <a:gsLst>
                  <a:gs pos="0">
                    <a:srgbClr val="00FFCC"/>
                  </a:gs>
                  <a:gs pos="100000">
                    <a:srgbClr val="00FFCC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组合 68"/>
          <p:cNvGrpSpPr/>
          <p:nvPr/>
        </p:nvGrpSpPr>
        <p:grpSpPr>
          <a:xfrm>
            <a:off x="3488597" y="2046122"/>
            <a:ext cx="2970273" cy="3790516"/>
            <a:chOff x="3488597" y="2046122"/>
            <a:chExt cx="2970273" cy="3790516"/>
          </a:xfrm>
        </p:grpSpPr>
        <p:grpSp>
          <p:nvGrpSpPr>
            <p:cNvPr id="51" name="组合 50"/>
            <p:cNvGrpSpPr/>
            <p:nvPr/>
          </p:nvGrpSpPr>
          <p:grpSpPr>
            <a:xfrm>
              <a:off x="3488597" y="2046122"/>
              <a:ext cx="2970273" cy="909943"/>
              <a:chOff x="1432363" y="2822274"/>
              <a:chExt cx="2970273" cy="909943"/>
            </a:xfrm>
          </p:grpSpPr>
          <p:grpSp>
            <p:nvGrpSpPr>
              <p:cNvPr id="37" name="组合 36"/>
              <p:cNvGrpSpPr/>
              <p:nvPr/>
            </p:nvGrpSpPr>
            <p:grpSpPr>
              <a:xfrm>
                <a:off x="1432363" y="2822274"/>
                <a:ext cx="862708" cy="862708"/>
                <a:chOff x="1335382" y="2847553"/>
                <a:chExt cx="862708" cy="862708"/>
              </a:xfrm>
            </p:grpSpPr>
            <p:sp>
              <p:nvSpPr>
                <p:cNvPr id="6" name="椭圆 5"/>
                <p:cNvSpPr/>
                <p:nvPr/>
              </p:nvSpPr>
              <p:spPr>
                <a:xfrm>
                  <a:off x="1335382" y="2847553"/>
                  <a:ext cx="862708" cy="862708"/>
                </a:xfrm>
                <a:prstGeom prst="ellipse">
                  <a:avLst/>
                </a:prstGeom>
                <a:solidFill>
                  <a:schemeClr val="tx1"/>
                </a:solidFill>
                <a:ln w="25400">
                  <a:solidFill>
                    <a:srgbClr val="00FFC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Microsoft YaHei Light" panose="020B0502040204020203" charset="-122"/>
                    <a:cs typeface="+mn-cs"/>
                  </a:endParaRPr>
                </a:p>
              </p:txBody>
            </p:sp>
            <p:grpSp>
              <p:nvGrpSpPr>
                <p:cNvPr id="22" name="组合 21"/>
                <p:cNvGrpSpPr/>
                <p:nvPr/>
              </p:nvGrpSpPr>
              <p:grpSpPr>
                <a:xfrm>
                  <a:off x="1548529" y="3060700"/>
                  <a:ext cx="436414" cy="436414"/>
                  <a:chOff x="4172250" y="965250"/>
                  <a:chExt cx="607500" cy="607500"/>
                </a:xfrm>
                <a:effectLst>
                  <a:outerShdw blurRad="63500" sx="102000" sy="102000" algn="ctr" rotWithShape="0">
                    <a:srgbClr val="00FFCC">
                      <a:alpha val="40000"/>
                    </a:srgbClr>
                  </a:outerShdw>
                </a:effectLst>
              </p:grpSpPr>
              <p:sp>
                <p:nvSpPr>
                  <p:cNvPr id="23" name="任意多边形: 形状 22"/>
                  <p:cNvSpPr/>
                  <p:nvPr/>
                </p:nvSpPr>
                <p:spPr>
                  <a:xfrm>
                    <a:off x="4172250" y="1010250"/>
                    <a:ext cx="562500" cy="562500"/>
                  </a:xfrm>
                  <a:custGeom>
                    <a:avLst/>
                    <a:gdLst>
                      <a:gd name="connsiteX0" fmla="*/ 483750 w 562500"/>
                      <a:gd name="connsiteY0" fmla="*/ 318600 h 562500"/>
                      <a:gd name="connsiteX1" fmla="*/ 483750 w 562500"/>
                      <a:gd name="connsiteY1" fmla="*/ 438750 h 562500"/>
                      <a:gd name="connsiteX2" fmla="*/ 438750 w 562500"/>
                      <a:gd name="connsiteY2" fmla="*/ 483750 h 562500"/>
                      <a:gd name="connsiteX3" fmla="*/ 123750 w 562500"/>
                      <a:gd name="connsiteY3" fmla="*/ 483750 h 562500"/>
                      <a:gd name="connsiteX4" fmla="*/ 78750 w 562500"/>
                      <a:gd name="connsiteY4" fmla="*/ 438750 h 562500"/>
                      <a:gd name="connsiteX5" fmla="*/ 78750 w 562500"/>
                      <a:gd name="connsiteY5" fmla="*/ 123750 h 562500"/>
                      <a:gd name="connsiteX6" fmla="*/ 123750 w 562500"/>
                      <a:gd name="connsiteY6" fmla="*/ 78750 h 562500"/>
                      <a:gd name="connsiteX7" fmla="*/ 243900 w 562500"/>
                      <a:gd name="connsiteY7" fmla="*/ 78750 h 56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62500" h="562500">
                        <a:moveTo>
                          <a:pt x="483750" y="318600"/>
                        </a:moveTo>
                        <a:lnTo>
                          <a:pt x="483750" y="438750"/>
                        </a:lnTo>
                        <a:cubicBezTo>
                          <a:pt x="483750" y="463603"/>
                          <a:pt x="463603" y="483750"/>
                          <a:pt x="438750" y="483750"/>
                        </a:cubicBezTo>
                        <a:lnTo>
                          <a:pt x="123750" y="483750"/>
                        </a:lnTo>
                        <a:cubicBezTo>
                          <a:pt x="98897" y="483750"/>
                          <a:pt x="78750" y="463603"/>
                          <a:pt x="78750" y="438750"/>
                        </a:cubicBezTo>
                        <a:lnTo>
                          <a:pt x="78750" y="123750"/>
                        </a:lnTo>
                        <a:cubicBezTo>
                          <a:pt x="78750" y="98897"/>
                          <a:pt x="98897" y="78750"/>
                          <a:pt x="123750" y="78750"/>
                        </a:cubicBezTo>
                        <a:lnTo>
                          <a:pt x="243900" y="78750"/>
                        </a:lnTo>
                      </a:path>
                    </a:pathLst>
                  </a:custGeom>
                  <a:noFill/>
                  <a:ln w="19050" cap="rnd">
                    <a:solidFill>
                      <a:srgbClr val="00FFCC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Microsoft YaHei" panose="020B0503020204020204" pitchFamily="34" charset="-122"/>
                      <a:ea typeface="Microsoft YaHei" panose="020B0503020204020204" pitchFamily="34" charset="-122"/>
                      <a:sym typeface="Microsoft YaHei" panose="020B0503020204020204" pitchFamily="34" charset="-122"/>
                    </a:endParaRPr>
                  </a:p>
                </p:txBody>
              </p:sp>
              <p:sp>
                <p:nvSpPr>
                  <p:cNvPr id="24" name="任意多边形: 形状 23"/>
                  <p:cNvSpPr/>
                  <p:nvPr/>
                </p:nvSpPr>
                <p:spPr>
                  <a:xfrm>
                    <a:off x="4307250" y="965250"/>
                    <a:ext cx="472500" cy="472500"/>
                  </a:xfrm>
                  <a:custGeom>
                    <a:avLst/>
                    <a:gdLst>
                      <a:gd name="connsiteX0" fmla="*/ 303750 w 472500"/>
                      <a:gd name="connsiteY0" fmla="*/ 78750 h 472500"/>
                      <a:gd name="connsiteX1" fmla="*/ 393750 w 472500"/>
                      <a:gd name="connsiteY1" fmla="*/ 168750 h 472500"/>
                      <a:gd name="connsiteX2" fmla="*/ 168750 w 472500"/>
                      <a:gd name="connsiteY2" fmla="*/ 393750 h 472500"/>
                      <a:gd name="connsiteX3" fmla="*/ 78750 w 472500"/>
                      <a:gd name="connsiteY3" fmla="*/ 393750 h 472500"/>
                      <a:gd name="connsiteX4" fmla="*/ 78750 w 472500"/>
                      <a:gd name="connsiteY4" fmla="*/ 303750 h 472500"/>
                      <a:gd name="connsiteX5" fmla="*/ 303750 w 472500"/>
                      <a:gd name="connsiteY5" fmla="*/ 78750 h 47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72500" h="472500">
                        <a:moveTo>
                          <a:pt x="303750" y="78750"/>
                        </a:moveTo>
                        <a:lnTo>
                          <a:pt x="393750" y="168750"/>
                        </a:lnTo>
                        <a:lnTo>
                          <a:pt x="168750" y="393750"/>
                        </a:lnTo>
                        <a:lnTo>
                          <a:pt x="78750" y="393750"/>
                        </a:lnTo>
                        <a:lnTo>
                          <a:pt x="78750" y="303750"/>
                        </a:lnTo>
                        <a:lnTo>
                          <a:pt x="303750" y="78750"/>
                        </a:lnTo>
                        <a:close/>
                      </a:path>
                    </a:pathLst>
                  </a:custGeom>
                  <a:noFill/>
                  <a:ln w="19050" cap="rnd">
                    <a:solidFill>
                      <a:srgbClr val="00FFCC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Microsoft YaHei" panose="020B0503020204020204" pitchFamily="34" charset="-122"/>
                      <a:ea typeface="Microsoft YaHei" panose="020B0503020204020204" pitchFamily="34" charset="-122"/>
                      <a:sym typeface="Microsoft YaHei" panose="020B0503020204020204" pitchFamily="34" charset="-122"/>
                    </a:endParaRPr>
                  </a:p>
                </p:txBody>
              </p:sp>
            </p:grpSp>
          </p:grpSp>
          <p:grpSp>
            <p:nvGrpSpPr>
              <p:cNvPr id="38" name="组合 37"/>
              <p:cNvGrpSpPr/>
              <p:nvPr/>
            </p:nvGrpSpPr>
            <p:grpSpPr>
              <a:xfrm>
                <a:off x="2295071" y="2845919"/>
                <a:ext cx="2107565" cy="886298"/>
                <a:chOff x="8803413" y="3916351"/>
                <a:chExt cx="2107565" cy="886298"/>
              </a:xfrm>
            </p:grpSpPr>
            <p:sp>
              <p:nvSpPr>
                <p:cNvPr id="39" name="文本框 38"/>
                <p:cNvSpPr txBox="1"/>
                <p:nvPr/>
              </p:nvSpPr>
              <p:spPr>
                <a:xfrm>
                  <a:off x="8803413" y="3916351"/>
                  <a:ext cx="2107565" cy="3683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bg-BG" altLang="zh-CN" b="1" dirty="0">
                      <a:gradFill flip="none" rotWithShape="1">
                        <a:gsLst>
                          <a:gs pos="100000">
                            <a:srgbClr val="178AA1"/>
                          </a:gs>
                          <a:gs pos="0">
                            <a:srgbClr val="00FFCC"/>
                          </a:gs>
                        </a:gsLst>
                        <a:lin ang="2700000" scaled="1"/>
                        <a:tileRect/>
                      </a:gradFill>
                      <a:latin typeface="+mn-ea"/>
                      <a:cs typeface="+mn-ea"/>
                    </a:rPr>
                    <a:t>Сензори</a:t>
                  </a:r>
                  <a:endParaRPr lang="en-US" altLang="zh-CN" b="1" dirty="0">
                    <a:gradFill flip="none" rotWithShape="1">
                      <a:gsLst>
                        <a:gs pos="100000">
                          <a:srgbClr val="178AA1"/>
                        </a:gs>
                        <a:gs pos="0">
                          <a:srgbClr val="00FFCC"/>
                        </a:gs>
                      </a:gsLst>
                      <a:lin ang="2700000" scaled="1"/>
                      <a:tileRect/>
                    </a:gradFill>
                    <a:latin typeface="+mn-ea"/>
                    <a:cs typeface="+mn-ea"/>
                  </a:endParaRPr>
                </a:p>
              </p:txBody>
            </p:sp>
            <p:sp>
              <p:nvSpPr>
                <p:cNvPr id="40" name="文本框 39"/>
                <p:cNvSpPr txBox="1"/>
                <p:nvPr/>
              </p:nvSpPr>
              <p:spPr>
                <a:xfrm>
                  <a:off x="8809035" y="4249564"/>
                  <a:ext cx="1531620" cy="5530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bg-BG" altLang="zh-CN" sz="1000" dirty="0">
                      <a:solidFill>
                        <a:schemeClr val="bg1"/>
                      </a:solidFill>
                      <a:latin typeface="+mn-ea"/>
                      <a:cs typeface="+mn-ea"/>
                    </a:rPr>
                    <a:t>Следящи качеството </a:t>
                  </a:r>
                  <a:br>
                    <a:rPr lang="bg-BG" altLang="zh-CN" sz="1000" dirty="0">
                      <a:solidFill>
                        <a:schemeClr val="bg1"/>
                      </a:solidFill>
                      <a:latin typeface="+mn-ea"/>
                      <a:cs typeface="+mn-ea"/>
                    </a:rPr>
                  </a:br>
                  <a:r>
                    <a:rPr lang="bg-BG" altLang="zh-CN" sz="1000" dirty="0">
                      <a:solidFill>
                        <a:schemeClr val="bg1"/>
                      </a:solidFill>
                      <a:latin typeface="+mn-ea"/>
                      <a:cs typeface="+mn-ea"/>
                    </a:rPr>
                    <a:t>на въздуха</a:t>
                  </a:r>
                </a:p>
              </p:txBody>
            </p:sp>
          </p:grpSp>
        </p:grpSp>
        <p:cxnSp>
          <p:nvCxnSpPr>
            <p:cNvPr id="57" name="直接连接符 56"/>
            <p:cNvCxnSpPr/>
            <p:nvPr/>
          </p:nvCxnSpPr>
          <p:spPr>
            <a:xfrm>
              <a:off x="3919951" y="2900289"/>
              <a:ext cx="0" cy="2936349"/>
            </a:xfrm>
            <a:prstGeom prst="line">
              <a:avLst/>
            </a:prstGeom>
            <a:ln>
              <a:gradFill>
                <a:gsLst>
                  <a:gs pos="0">
                    <a:srgbClr val="00FFCC"/>
                  </a:gs>
                  <a:gs pos="100000">
                    <a:srgbClr val="00FFCC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组合 67"/>
          <p:cNvGrpSpPr/>
          <p:nvPr/>
        </p:nvGrpSpPr>
        <p:grpSpPr>
          <a:xfrm>
            <a:off x="5889519" y="3739071"/>
            <a:ext cx="2860418" cy="1853224"/>
            <a:chOff x="5889519" y="3739071"/>
            <a:chExt cx="2860418" cy="1853224"/>
          </a:xfrm>
        </p:grpSpPr>
        <p:grpSp>
          <p:nvGrpSpPr>
            <p:cNvPr id="52" name="组合 51"/>
            <p:cNvGrpSpPr/>
            <p:nvPr/>
          </p:nvGrpSpPr>
          <p:grpSpPr>
            <a:xfrm>
              <a:off x="5889519" y="3739071"/>
              <a:ext cx="2860418" cy="1190205"/>
              <a:chOff x="1432363" y="4060722"/>
              <a:chExt cx="2860418" cy="1190205"/>
            </a:xfrm>
          </p:grpSpPr>
          <p:grpSp>
            <p:nvGrpSpPr>
              <p:cNvPr id="33" name="组合 32"/>
              <p:cNvGrpSpPr/>
              <p:nvPr/>
            </p:nvGrpSpPr>
            <p:grpSpPr>
              <a:xfrm>
                <a:off x="1432363" y="4208389"/>
                <a:ext cx="862708" cy="862708"/>
                <a:chOff x="4346272" y="4205125"/>
                <a:chExt cx="862708" cy="862708"/>
              </a:xfrm>
            </p:grpSpPr>
            <p:sp>
              <p:nvSpPr>
                <p:cNvPr id="8" name="椭圆 7"/>
                <p:cNvSpPr/>
                <p:nvPr/>
              </p:nvSpPr>
              <p:spPr>
                <a:xfrm>
                  <a:off x="4346272" y="4205125"/>
                  <a:ext cx="862708" cy="862708"/>
                </a:xfrm>
                <a:prstGeom prst="ellipse">
                  <a:avLst/>
                </a:prstGeom>
                <a:solidFill>
                  <a:schemeClr val="tx1"/>
                </a:solidFill>
                <a:ln w="25400">
                  <a:solidFill>
                    <a:srgbClr val="00FFC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Microsoft YaHei Light" panose="020B0502040204020203" charset="-122"/>
                    <a:cs typeface="+mn-cs"/>
                  </a:endParaRPr>
                </a:p>
              </p:txBody>
            </p:sp>
            <p:grpSp>
              <p:nvGrpSpPr>
                <p:cNvPr id="25" name="组合 24"/>
                <p:cNvGrpSpPr/>
                <p:nvPr/>
              </p:nvGrpSpPr>
              <p:grpSpPr>
                <a:xfrm>
                  <a:off x="4543255" y="4434435"/>
                  <a:ext cx="468742" cy="404088"/>
                  <a:chOff x="5229750" y="987750"/>
                  <a:chExt cx="652500" cy="562500"/>
                </a:xfrm>
                <a:effectLst>
                  <a:outerShdw blurRad="63500" sx="102000" sy="102000" algn="ctr" rotWithShape="0">
                    <a:srgbClr val="00FFCC">
                      <a:alpha val="40000"/>
                    </a:srgbClr>
                  </a:outerShdw>
                </a:effectLst>
              </p:grpSpPr>
              <p:sp>
                <p:nvSpPr>
                  <p:cNvPr id="26" name="任意多边形: 形状 25"/>
                  <p:cNvSpPr/>
                  <p:nvPr/>
                </p:nvSpPr>
                <p:spPr>
                  <a:xfrm>
                    <a:off x="5229750" y="1257750"/>
                    <a:ext cx="517500" cy="292500"/>
                  </a:xfrm>
                  <a:custGeom>
                    <a:avLst/>
                    <a:gdLst>
                      <a:gd name="connsiteX0" fmla="*/ 438750 w 517500"/>
                      <a:gd name="connsiteY0" fmla="*/ 213750 h 292500"/>
                      <a:gd name="connsiteX1" fmla="*/ 438750 w 517500"/>
                      <a:gd name="connsiteY1" fmla="*/ 168750 h 292500"/>
                      <a:gd name="connsiteX2" fmla="*/ 348750 w 517500"/>
                      <a:gd name="connsiteY2" fmla="*/ 78750 h 292500"/>
                      <a:gd name="connsiteX3" fmla="*/ 168750 w 517500"/>
                      <a:gd name="connsiteY3" fmla="*/ 78750 h 292500"/>
                      <a:gd name="connsiteX4" fmla="*/ 78750 w 517500"/>
                      <a:gd name="connsiteY4" fmla="*/ 168750 h 292500"/>
                      <a:gd name="connsiteX5" fmla="*/ 78750 w 517500"/>
                      <a:gd name="connsiteY5" fmla="*/ 213750 h 2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17500" h="292500">
                        <a:moveTo>
                          <a:pt x="438750" y="213750"/>
                        </a:moveTo>
                        <a:lnTo>
                          <a:pt x="438750" y="168750"/>
                        </a:lnTo>
                        <a:cubicBezTo>
                          <a:pt x="438750" y="119044"/>
                          <a:pt x="398456" y="78750"/>
                          <a:pt x="348750" y="78750"/>
                        </a:cubicBezTo>
                        <a:lnTo>
                          <a:pt x="168750" y="78750"/>
                        </a:lnTo>
                        <a:cubicBezTo>
                          <a:pt x="119044" y="78750"/>
                          <a:pt x="78750" y="119044"/>
                          <a:pt x="78750" y="168750"/>
                        </a:cubicBezTo>
                        <a:lnTo>
                          <a:pt x="78750" y="213750"/>
                        </a:lnTo>
                      </a:path>
                    </a:pathLst>
                  </a:custGeom>
                  <a:noFill/>
                  <a:ln w="19050" cap="rnd">
                    <a:solidFill>
                      <a:srgbClr val="00FFCC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Microsoft YaHei" panose="020B0503020204020204" pitchFamily="34" charset="-122"/>
                      <a:ea typeface="Microsoft YaHei" panose="020B0503020204020204" pitchFamily="34" charset="-122"/>
                      <a:sym typeface="Microsoft YaHei" panose="020B0503020204020204" pitchFamily="34" charset="-122"/>
                    </a:endParaRPr>
                  </a:p>
                </p:txBody>
              </p:sp>
              <p:sp>
                <p:nvSpPr>
                  <p:cNvPr id="27" name="任意多边形: 形状 26"/>
                  <p:cNvSpPr/>
                  <p:nvPr/>
                </p:nvSpPr>
                <p:spPr>
                  <a:xfrm>
                    <a:off x="5319750" y="987750"/>
                    <a:ext cx="337500" cy="337500"/>
                  </a:xfrm>
                  <a:custGeom>
                    <a:avLst/>
                    <a:gdLst>
                      <a:gd name="connsiteX0" fmla="*/ 258750 w 337500"/>
                      <a:gd name="connsiteY0" fmla="*/ 168750 h 337500"/>
                      <a:gd name="connsiteX1" fmla="*/ 168750 w 337500"/>
                      <a:gd name="connsiteY1" fmla="*/ 258750 h 337500"/>
                      <a:gd name="connsiteX2" fmla="*/ 78750 w 337500"/>
                      <a:gd name="connsiteY2" fmla="*/ 168750 h 337500"/>
                      <a:gd name="connsiteX3" fmla="*/ 168750 w 337500"/>
                      <a:gd name="connsiteY3" fmla="*/ 78750 h 337500"/>
                      <a:gd name="connsiteX4" fmla="*/ 258750 w 337500"/>
                      <a:gd name="connsiteY4" fmla="*/ 168750 h 337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500" h="337500">
                        <a:moveTo>
                          <a:pt x="258750" y="168750"/>
                        </a:moveTo>
                        <a:cubicBezTo>
                          <a:pt x="258750" y="218456"/>
                          <a:pt x="218456" y="258750"/>
                          <a:pt x="168750" y="258750"/>
                        </a:cubicBezTo>
                        <a:cubicBezTo>
                          <a:pt x="119044" y="258750"/>
                          <a:pt x="78750" y="218456"/>
                          <a:pt x="78750" y="168750"/>
                        </a:cubicBezTo>
                        <a:cubicBezTo>
                          <a:pt x="78750" y="119044"/>
                          <a:pt x="119044" y="78750"/>
                          <a:pt x="168750" y="78750"/>
                        </a:cubicBezTo>
                        <a:cubicBezTo>
                          <a:pt x="218456" y="78750"/>
                          <a:pt x="258750" y="119044"/>
                          <a:pt x="258750" y="168750"/>
                        </a:cubicBezTo>
                        <a:close/>
                      </a:path>
                    </a:pathLst>
                  </a:custGeom>
                  <a:noFill/>
                  <a:ln w="19050" cap="rnd">
                    <a:solidFill>
                      <a:srgbClr val="00FFCC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Microsoft YaHei" panose="020B0503020204020204" pitchFamily="34" charset="-122"/>
                      <a:ea typeface="Microsoft YaHei" panose="020B0503020204020204" pitchFamily="34" charset="-122"/>
                      <a:sym typeface="Microsoft YaHei" panose="020B0503020204020204" pitchFamily="34" charset="-122"/>
                    </a:endParaRPr>
                  </a:p>
                </p:txBody>
              </p:sp>
              <p:sp>
                <p:nvSpPr>
                  <p:cNvPr id="28" name="任意多边形: 形状 27"/>
                  <p:cNvSpPr/>
                  <p:nvPr/>
                </p:nvSpPr>
                <p:spPr>
                  <a:xfrm>
                    <a:off x="5657250" y="1260675"/>
                    <a:ext cx="225000" cy="270000"/>
                  </a:xfrm>
                  <a:custGeom>
                    <a:avLst/>
                    <a:gdLst>
                      <a:gd name="connsiteX0" fmla="*/ 146250 w 225000"/>
                      <a:gd name="connsiteY0" fmla="*/ 210825 h 270000"/>
                      <a:gd name="connsiteX1" fmla="*/ 146250 w 225000"/>
                      <a:gd name="connsiteY1" fmla="*/ 165825 h 270000"/>
                      <a:gd name="connsiteX2" fmla="*/ 78750 w 225000"/>
                      <a:gd name="connsiteY2" fmla="*/ 78750 h 270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25000" h="270000">
                        <a:moveTo>
                          <a:pt x="146250" y="210825"/>
                        </a:moveTo>
                        <a:lnTo>
                          <a:pt x="146250" y="165825"/>
                        </a:lnTo>
                        <a:cubicBezTo>
                          <a:pt x="146219" y="124810"/>
                          <a:pt x="118462" y="89004"/>
                          <a:pt x="78750" y="78750"/>
                        </a:cubicBezTo>
                      </a:path>
                    </a:pathLst>
                  </a:custGeom>
                  <a:noFill/>
                  <a:ln w="19050" cap="rnd">
                    <a:solidFill>
                      <a:srgbClr val="00FFCC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Microsoft YaHei" panose="020B0503020204020204" pitchFamily="34" charset="-122"/>
                      <a:ea typeface="Microsoft YaHei" panose="020B0503020204020204" pitchFamily="34" charset="-122"/>
                      <a:sym typeface="Microsoft YaHei" panose="020B0503020204020204" pitchFamily="34" charset="-122"/>
                    </a:endParaRPr>
                  </a:p>
                </p:txBody>
              </p:sp>
              <p:sp>
                <p:nvSpPr>
                  <p:cNvPr id="29" name="任意多边形: 形状 28"/>
                  <p:cNvSpPr/>
                  <p:nvPr/>
                </p:nvSpPr>
                <p:spPr>
                  <a:xfrm>
                    <a:off x="5567250" y="990675"/>
                    <a:ext cx="225000" cy="315000"/>
                  </a:xfrm>
                  <a:custGeom>
                    <a:avLst/>
                    <a:gdLst>
                      <a:gd name="connsiteX0" fmla="*/ 78750 w 225000"/>
                      <a:gd name="connsiteY0" fmla="*/ 78750 h 315000"/>
                      <a:gd name="connsiteX1" fmla="*/ 143614 w 225000"/>
                      <a:gd name="connsiteY1" fmla="*/ 188261 h 315000"/>
                      <a:gd name="connsiteX2" fmla="*/ 78750 w 225000"/>
                      <a:gd name="connsiteY2" fmla="*/ 253125 h 315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25000" h="315000">
                        <a:moveTo>
                          <a:pt x="78750" y="78750"/>
                        </a:moveTo>
                        <a:cubicBezTo>
                          <a:pt x="126902" y="91079"/>
                          <a:pt x="155943" y="140109"/>
                          <a:pt x="143614" y="188261"/>
                        </a:cubicBezTo>
                        <a:cubicBezTo>
                          <a:pt x="135461" y="220105"/>
                          <a:pt x="110594" y="244972"/>
                          <a:pt x="78750" y="253125"/>
                        </a:cubicBezTo>
                      </a:path>
                    </a:pathLst>
                  </a:custGeom>
                  <a:noFill/>
                  <a:ln w="19050" cap="rnd">
                    <a:solidFill>
                      <a:srgbClr val="00FFCC"/>
                    </a:solidFill>
                    <a:prstDash val="solid"/>
                    <a:round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Microsoft YaHei" panose="020B0503020204020204" pitchFamily="34" charset="-122"/>
                      <a:ea typeface="Microsoft YaHei" panose="020B0503020204020204" pitchFamily="34" charset="-122"/>
                      <a:sym typeface="Microsoft YaHei" panose="020B0503020204020204" pitchFamily="34" charset="-122"/>
                    </a:endParaRPr>
                  </a:p>
                </p:txBody>
              </p:sp>
            </p:grpSp>
          </p:grpSp>
          <p:grpSp>
            <p:nvGrpSpPr>
              <p:cNvPr id="44" name="组合 43"/>
              <p:cNvGrpSpPr/>
              <p:nvPr/>
            </p:nvGrpSpPr>
            <p:grpSpPr>
              <a:xfrm>
                <a:off x="2283973" y="4060722"/>
                <a:ext cx="2008808" cy="1190205"/>
                <a:chOff x="8792315" y="3745039"/>
                <a:chExt cx="2008808" cy="1190205"/>
              </a:xfrm>
            </p:grpSpPr>
            <p:sp>
              <p:nvSpPr>
                <p:cNvPr id="45" name="文本框 44"/>
                <p:cNvSpPr txBox="1"/>
                <p:nvPr/>
              </p:nvSpPr>
              <p:spPr>
                <a:xfrm>
                  <a:off x="8792315" y="3745039"/>
                  <a:ext cx="187260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bg-BG" altLang="zh-CN" b="1" dirty="0">
                      <a:gradFill flip="none" rotWithShape="1">
                        <a:gsLst>
                          <a:gs pos="100000">
                            <a:srgbClr val="178AA1"/>
                          </a:gs>
                          <a:gs pos="0">
                            <a:srgbClr val="00FFCC"/>
                          </a:gs>
                        </a:gsLst>
                        <a:lin ang="2700000" scaled="1"/>
                        <a:tileRect/>
                      </a:gradFill>
                      <a:latin typeface="+mn-ea"/>
                      <a:cs typeface="+mn-ea"/>
                    </a:rPr>
                    <a:t>Екологичен   </a:t>
                  </a:r>
                  <a:endParaRPr lang="en-US" altLang="zh-CN" b="1" dirty="0">
                    <a:gradFill flip="none" rotWithShape="1">
                      <a:gsLst>
                        <a:gs pos="100000">
                          <a:srgbClr val="178AA1"/>
                        </a:gs>
                        <a:gs pos="0">
                          <a:srgbClr val="00FFCC"/>
                        </a:gs>
                      </a:gsLst>
                      <a:lin ang="2700000" scaled="1"/>
                      <a:tileRect/>
                    </a:gradFill>
                    <a:latin typeface="+mn-ea"/>
                    <a:cs typeface="+mn-ea"/>
                  </a:endParaRPr>
                </a:p>
              </p:txBody>
            </p:sp>
            <p:sp>
              <p:nvSpPr>
                <p:cNvPr id="46" name="文本框 45"/>
                <p:cNvSpPr txBox="1"/>
                <p:nvPr/>
              </p:nvSpPr>
              <p:spPr>
                <a:xfrm>
                  <a:off x="8803413" y="4151654"/>
                  <a:ext cx="1997710" cy="78359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bg-BG" altLang="zh-CN" sz="1000" dirty="0">
                      <a:solidFill>
                        <a:schemeClr val="bg1"/>
                      </a:solidFill>
                      <a:latin typeface="+mn-ea"/>
                      <a:cs typeface="+mn-ea"/>
                    </a:rPr>
                    <a:t>Спомагащ за пречистване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bg-BG" altLang="zh-CN" sz="1000" dirty="0">
                      <a:solidFill>
                        <a:schemeClr val="bg1"/>
                      </a:solidFill>
                      <a:latin typeface="+mn-ea"/>
                      <a:cs typeface="+mn-ea"/>
                    </a:rPr>
                    <a:t>на въздуха в околната среда</a:t>
                  </a:r>
                  <a:endParaRPr lang="en-US" altLang="zh-CN" sz="1000" dirty="0">
                    <a:solidFill>
                      <a:schemeClr val="bg1"/>
                    </a:solidFill>
                    <a:latin typeface="+mn-ea"/>
                    <a:cs typeface="+mn-ea"/>
                  </a:endParaRPr>
                </a:p>
                <a:p>
                  <a:pPr>
                    <a:lnSpc>
                      <a:spcPct val="150000"/>
                    </a:lnSpc>
                  </a:pPr>
                  <a:endParaRPr lang="en-US" altLang="zh-CN" sz="1000" dirty="0">
                    <a:solidFill>
                      <a:schemeClr val="bg1"/>
                    </a:solidFill>
                    <a:latin typeface="+mn-ea"/>
                    <a:cs typeface="+mn-ea"/>
                  </a:endParaRPr>
                </a:p>
              </p:txBody>
            </p:sp>
          </p:grpSp>
        </p:grpSp>
        <p:cxnSp>
          <p:nvCxnSpPr>
            <p:cNvPr id="61" name="直接连接符 60"/>
            <p:cNvCxnSpPr>
              <a:stCxn id="8" idx="4"/>
            </p:cNvCxnSpPr>
            <p:nvPr/>
          </p:nvCxnSpPr>
          <p:spPr>
            <a:xfrm>
              <a:off x="6320873" y="4749446"/>
              <a:ext cx="0" cy="842849"/>
            </a:xfrm>
            <a:prstGeom prst="line">
              <a:avLst/>
            </a:prstGeom>
            <a:ln>
              <a:gradFill>
                <a:gsLst>
                  <a:gs pos="0">
                    <a:srgbClr val="00FFCC"/>
                  </a:gs>
                  <a:gs pos="100000">
                    <a:srgbClr val="00FFCC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组合 66"/>
          <p:cNvGrpSpPr/>
          <p:nvPr/>
        </p:nvGrpSpPr>
        <p:grpSpPr>
          <a:xfrm>
            <a:off x="8290442" y="2468935"/>
            <a:ext cx="2572128" cy="3123360"/>
            <a:chOff x="8290442" y="2468935"/>
            <a:chExt cx="2572128" cy="3123360"/>
          </a:xfrm>
        </p:grpSpPr>
        <p:grpSp>
          <p:nvGrpSpPr>
            <p:cNvPr id="53" name="组合 52"/>
            <p:cNvGrpSpPr/>
            <p:nvPr/>
          </p:nvGrpSpPr>
          <p:grpSpPr>
            <a:xfrm>
              <a:off x="8290442" y="2468935"/>
              <a:ext cx="2572128" cy="865338"/>
              <a:chOff x="1432363" y="6858000"/>
              <a:chExt cx="2572128" cy="865338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1432363" y="6858000"/>
                <a:ext cx="862708" cy="862708"/>
                <a:chOff x="9325857" y="3915856"/>
                <a:chExt cx="862708" cy="862708"/>
              </a:xfrm>
            </p:grpSpPr>
            <p:sp>
              <p:nvSpPr>
                <p:cNvPr id="14" name="椭圆 13"/>
                <p:cNvSpPr/>
                <p:nvPr/>
              </p:nvSpPr>
              <p:spPr>
                <a:xfrm>
                  <a:off x="9325857" y="3915856"/>
                  <a:ext cx="862708" cy="862708"/>
                </a:xfrm>
                <a:prstGeom prst="ellipse">
                  <a:avLst/>
                </a:prstGeom>
                <a:solidFill>
                  <a:schemeClr val="tx1"/>
                </a:solidFill>
                <a:ln w="25400">
                  <a:solidFill>
                    <a:srgbClr val="00FFC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Microsoft YaHei Light" panose="020B0502040204020203" charset="-122"/>
                    <a:cs typeface="+mn-cs"/>
                  </a:endParaRPr>
                </a:p>
              </p:txBody>
            </p:sp>
            <p:sp>
              <p:nvSpPr>
                <p:cNvPr id="21" name="图形 4"/>
                <p:cNvSpPr/>
                <p:nvPr/>
              </p:nvSpPr>
              <p:spPr>
                <a:xfrm>
                  <a:off x="9539004" y="4137085"/>
                  <a:ext cx="436414" cy="420250"/>
                </a:xfrm>
                <a:custGeom>
                  <a:avLst/>
                  <a:gdLst>
                    <a:gd name="connsiteX0" fmla="*/ 303750 w 607500"/>
                    <a:gd name="connsiteY0" fmla="*/ 78750 h 585000"/>
                    <a:gd name="connsiteX1" fmla="*/ 373275 w 607500"/>
                    <a:gd name="connsiteY1" fmla="*/ 219600 h 585000"/>
                    <a:gd name="connsiteX2" fmla="*/ 528750 w 607500"/>
                    <a:gd name="connsiteY2" fmla="*/ 242325 h 585000"/>
                    <a:gd name="connsiteX3" fmla="*/ 416250 w 607500"/>
                    <a:gd name="connsiteY3" fmla="*/ 351900 h 585000"/>
                    <a:gd name="connsiteX4" fmla="*/ 442800 w 607500"/>
                    <a:gd name="connsiteY4" fmla="*/ 506700 h 585000"/>
                    <a:gd name="connsiteX5" fmla="*/ 303750 w 607500"/>
                    <a:gd name="connsiteY5" fmla="*/ 433575 h 585000"/>
                    <a:gd name="connsiteX6" fmla="*/ 164700 w 607500"/>
                    <a:gd name="connsiteY6" fmla="*/ 506700 h 585000"/>
                    <a:gd name="connsiteX7" fmla="*/ 191250 w 607500"/>
                    <a:gd name="connsiteY7" fmla="*/ 351900 h 585000"/>
                    <a:gd name="connsiteX8" fmla="*/ 78750 w 607500"/>
                    <a:gd name="connsiteY8" fmla="*/ 242325 h 585000"/>
                    <a:gd name="connsiteX9" fmla="*/ 234225 w 607500"/>
                    <a:gd name="connsiteY9" fmla="*/ 219600 h 585000"/>
                    <a:gd name="connsiteX10" fmla="*/ 303750 w 607500"/>
                    <a:gd name="connsiteY10" fmla="*/ 78750 h 585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07500" h="585000">
                      <a:moveTo>
                        <a:pt x="303750" y="78750"/>
                      </a:moveTo>
                      <a:lnTo>
                        <a:pt x="373275" y="219600"/>
                      </a:lnTo>
                      <a:lnTo>
                        <a:pt x="528750" y="242325"/>
                      </a:lnTo>
                      <a:lnTo>
                        <a:pt x="416250" y="351900"/>
                      </a:lnTo>
                      <a:lnTo>
                        <a:pt x="442800" y="506700"/>
                      </a:lnTo>
                      <a:lnTo>
                        <a:pt x="303750" y="433575"/>
                      </a:lnTo>
                      <a:lnTo>
                        <a:pt x="164700" y="506700"/>
                      </a:lnTo>
                      <a:lnTo>
                        <a:pt x="191250" y="351900"/>
                      </a:lnTo>
                      <a:lnTo>
                        <a:pt x="78750" y="242325"/>
                      </a:lnTo>
                      <a:lnTo>
                        <a:pt x="234225" y="219600"/>
                      </a:lnTo>
                      <a:lnTo>
                        <a:pt x="303750" y="78750"/>
                      </a:lnTo>
                      <a:close/>
                    </a:path>
                  </a:pathLst>
                </a:custGeom>
                <a:noFill/>
                <a:ln w="19050" cap="rnd">
                  <a:solidFill>
                    <a:srgbClr val="00FFCC"/>
                  </a:solidFill>
                  <a:prstDash val="solid"/>
                  <a:round/>
                </a:ln>
                <a:effectLst>
                  <a:outerShdw blurRad="63500" sx="102000" sy="102000" algn="ctr" rotWithShape="0">
                    <a:srgbClr val="00FFCC">
                      <a:alpha val="40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Microsoft YaHei" panose="020B0503020204020204" pitchFamily="34" charset="-122"/>
                    <a:ea typeface="Microsoft YaHei" panose="020B0503020204020204" pitchFamily="34" charset="-122"/>
                    <a:sym typeface="Microsoft YaHei" panose="020B0503020204020204" pitchFamily="34" charset="-122"/>
                  </a:endParaRPr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2295071" y="6881645"/>
                <a:ext cx="1709420" cy="841693"/>
                <a:chOff x="8803413" y="3916351"/>
                <a:chExt cx="1709420" cy="841693"/>
              </a:xfrm>
            </p:grpSpPr>
            <p:sp>
              <p:nvSpPr>
                <p:cNvPr id="48" name="文本框 47"/>
                <p:cNvSpPr txBox="1"/>
                <p:nvPr/>
              </p:nvSpPr>
              <p:spPr>
                <a:xfrm>
                  <a:off x="8803413" y="3916351"/>
                  <a:ext cx="1494155" cy="3683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bg-BG" altLang="en-US" b="1" dirty="0">
                      <a:gradFill flip="none" rotWithShape="1">
                        <a:gsLst>
                          <a:gs pos="100000">
                            <a:srgbClr val="178AA1"/>
                          </a:gs>
                          <a:gs pos="0">
                            <a:srgbClr val="00FFCC"/>
                          </a:gs>
                        </a:gsLst>
                        <a:lin ang="2700000" scaled="1"/>
                        <a:tileRect/>
                      </a:gradFill>
                      <a:latin typeface="+mn-ea"/>
                      <a:cs typeface="+mn-ea"/>
                    </a:rPr>
                    <a:t>Компактен</a:t>
                  </a:r>
                </a:p>
              </p:txBody>
            </p:sp>
            <p:sp>
              <p:nvSpPr>
                <p:cNvPr id="49" name="文本框 48"/>
                <p:cNvSpPr txBox="1"/>
                <p:nvPr/>
              </p:nvSpPr>
              <p:spPr>
                <a:xfrm>
                  <a:off x="8803413" y="4204959"/>
                  <a:ext cx="1709420" cy="55308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bg-BG" altLang="zh-CN" sz="1000" dirty="0">
                      <a:solidFill>
                        <a:schemeClr val="bg1"/>
                      </a:solidFill>
                      <a:latin typeface="+mn-ea"/>
                      <a:cs typeface="+mn-ea"/>
                    </a:rPr>
                    <a:t>Може да бъде поставен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bg-BG" altLang="zh-CN" sz="1000" dirty="0">
                      <a:solidFill>
                        <a:schemeClr val="bg1"/>
                      </a:solidFill>
                      <a:latin typeface="+mn-ea"/>
                      <a:cs typeface="+mn-ea"/>
                    </a:rPr>
                    <a:t>на различни места</a:t>
                  </a:r>
                  <a:endParaRPr lang="en-US" altLang="zh-CN" sz="1000" dirty="0">
                    <a:solidFill>
                      <a:schemeClr val="bg1"/>
                    </a:solidFill>
                    <a:latin typeface="+mn-ea"/>
                    <a:cs typeface="+mn-ea"/>
                  </a:endParaRPr>
                </a:p>
              </p:txBody>
            </p:sp>
          </p:grpSp>
        </p:grpSp>
        <p:cxnSp>
          <p:nvCxnSpPr>
            <p:cNvPr id="65" name="直接连接符 64"/>
            <p:cNvCxnSpPr/>
            <p:nvPr/>
          </p:nvCxnSpPr>
          <p:spPr>
            <a:xfrm>
              <a:off x="8721796" y="3330565"/>
              <a:ext cx="0" cy="2261730"/>
            </a:xfrm>
            <a:prstGeom prst="line">
              <a:avLst/>
            </a:prstGeom>
            <a:ln>
              <a:gradFill>
                <a:gsLst>
                  <a:gs pos="0">
                    <a:srgbClr val="00FFCC"/>
                  </a:gs>
                  <a:gs pos="100000">
                    <a:srgbClr val="00FFCC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>
                <a:lumMod val="95000"/>
                <a:lumOff val="5000"/>
                <a:alpha val="84000"/>
              </a:schemeClr>
            </a:gs>
            <a:gs pos="0">
              <a:schemeClr val="tx1">
                <a:lumMod val="85000"/>
                <a:lumOff val="1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475816" y="640693"/>
            <a:ext cx="7240270" cy="696886"/>
            <a:chOff x="2475816" y="793093"/>
            <a:chExt cx="7240270" cy="696886"/>
          </a:xfrm>
        </p:grpSpPr>
        <p:sp>
          <p:nvSpPr>
            <p:cNvPr id="15" name="矩形 14"/>
            <p:cNvSpPr/>
            <p:nvPr/>
          </p:nvSpPr>
          <p:spPr>
            <a:xfrm>
              <a:off x="2475816" y="793093"/>
              <a:ext cx="7240270" cy="645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effectLst>
                    <a:innerShdw blurRad="63500" dist="50800" dir="5400000">
                      <a:prstClr val="black">
                        <a:alpha val="50000"/>
                      </a:prstClr>
                    </a:inn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KiNation</a:t>
              </a:r>
              <a:r>
                <a:rPr lang="en-US" altLang="zh-CN" sz="3600" b="1" spc="300" dirty="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 Team</a:t>
              </a: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3151184" y="1489979"/>
              <a:ext cx="5889633" cy="0"/>
            </a:xfrm>
            <a:prstGeom prst="line">
              <a:avLst/>
            </a:prstGeom>
            <a:ln w="952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3525011" y="2138654"/>
            <a:ext cx="2366455" cy="3360752"/>
            <a:chOff x="3525011" y="2138654"/>
            <a:chExt cx="2366455" cy="3360752"/>
          </a:xfrm>
        </p:grpSpPr>
        <p:sp>
          <p:nvSpPr>
            <p:cNvPr id="88" name="Text Box 87"/>
            <p:cNvSpPr txBox="1"/>
            <p:nvPr/>
          </p:nvSpPr>
          <p:spPr>
            <a:xfrm>
              <a:off x="4038825" y="4577386"/>
              <a:ext cx="1322070" cy="9220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1000" b="1" spc="3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Nikolai Conev  </a:t>
              </a:r>
              <a:br>
                <a:rPr lang="en-US" altLang="zh-CN" b="1" spc="3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</a:br>
              <a:r>
                <a:rPr lang="en-US" altLang="en-US" sz="800" kern="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rPr>
                <a:t>Research, Analysis and Exploration </a:t>
              </a:r>
            </a:p>
            <a:p>
              <a:pPr algn="l"/>
              <a:endParaRPr lang="en-US" altLang="zh-CN" b="1" spc="3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pic>
          <p:nvPicPr>
            <p:cNvPr id="9" name="Picture 8" descr="A person wearing a tie&#10;&#10;Description automatically generated with medium confidenc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25011" y="2138654"/>
              <a:ext cx="2366455" cy="2235206"/>
            </a:xfrm>
            <a:prstGeom prst="rect">
              <a:avLst/>
            </a:prstGeom>
          </p:spPr>
        </p:pic>
      </p:grpSp>
      <p:grpSp>
        <p:nvGrpSpPr>
          <p:cNvPr id="20" name="Group 19"/>
          <p:cNvGrpSpPr/>
          <p:nvPr/>
        </p:nvGrpSpPr>
        <p:grpSpPr>
          <a:xfrm>
            <a:off x="6506058" y="2138654"/>
            <a:ext cx="2136953" cy="3342281"/>
            <a:chOff x="6620172" y="2138654"/>
            <a:chExt cx="2136953" cy="3342281"/>
          </a:xfrm>
        </p:grpSpPr>
        <p:sp>
          <p:nvSpPr>
            <p:cNvPr id="76" name="Text Box 75"/>
            <p:cNvSpPr txBox="1"/>
            <p:nvPr/>
          </p:nvSpPr>
          <p:spPr>
            <a:xfrm>
              <a:off x="7070556" y="4557605"/>
              <a:ext cx="1576070" cy="923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1000" b="1" spc="3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Kalina Hristova </a:t>
              </a:r>
              <a:br>
                <a:rPr lang="en-US" altLang="zh-CN" b="1" spc="3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</a:br>
              <a:r>
                <a:rPr lang="en-US" altLang="zh-CN" sz="800" kern="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rPr>
                <a:t>Marketing and Branding, Research, Analysis</a:t>
              </a:r>
            </a:p>
            <a:p>
              <a:pPr algn="l"/>
              <a:r>
                <a:rPr lang="en-US" altLang="zh-CN" b="1" spc="3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 </a:t>
              </a:r>
            </a:p>
          </p:txBody>
        </p:sp>
        <p:pic>
          <p:nvPicPr>
            <p:cNvPr id="11" name="Picture 10" descr="A picture containing tree, person&#10;&#10;Description automatically generated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0172" y="2138654"/>
              <a:ext cx="2136953" cy="2235204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9257603" y="2138654"/>
            <a:ext cx="2136953" cy="3361055"/>
            <a:chOff x="9425384" y="2138654"/>
            <a:chExt cx="2136953" cy="3361055"/>
          </a:xfrm>
        </p:grpSpPr>
        <p:sp>
          <p:nvSpPr>
            <p:cNvPr id="84" name="Text Box 83"/>
            <p:cNvSpPr txBox="1"/>
            <p:nvPr/>
          </p:nvSpPr>
          <p:spPr>
            <a:xfrm>
              <a:off x="9912429" y="4577689"/>
              <a:ext cx="1348105" cy="9220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1000" b="1" spc="3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Georgi Karavasilev</a:t>
              </a:r>
              <a:br>
                <a:rPr lang="en-US" altLang="zh-CN" b="1" spc="3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</a:br>
              <a:r>
                <a:rPr lang="en-US" altLang="zh-CN" sz="800" kern="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rPr>
                <a:t>Hacker - Coding, Engineering ,Research</a:t>
              </a:r>
            </a:p>
            <a:p>
              <a:pPr algn="l"/>
              <a:r>
                <a:rPr lang="en-US" altLang="zh-CN" b="1" spc="3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 </a:t>
              </a:r>
            </a:p>
          </p:txBody>
        </p:sp>
        <p:pic>
          <p:nvPicPr>
            <p:cNvPr id="13" name="Picture 12" descr="A person with a tattoo on the arm&#10;&#10;Description automatically generated with low confidenc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25384" y="2138654"/>
              <a:ext cx="2136953" cy="2231969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748572" y="2138654"/>
            <a:ext cx="2166643" cy="3085063"/>
            <a:chOff x="629663" y="2138654"/>
            <a:chExt cx="2166643" cy="3085063"/>
          </a:xfrm>
        </p:grpSpPr>
        <p:sp>
          <p:nvSpPr>
            <p:cNvPr id="83" name="Text Box 82"/>
            <p:cNvSpPr txBox="1"/>
            <p:nvPr/>
          </p:nvSpPr>
          <p:spPr>
            <a:xfrm>
              <a:off x="1034837" y="4577386"/>
              <a:ext cx="1322070" cy="6463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1000" b="1" spc="3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Maria Daskalova</a:t>
              </a:r>
              <a:r>
                <a:rPr lang="bg-BG" altLang="zh-CN" sz="800" kern="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rPr>
                <a:t> </a:t>
              </a:r>
              <a:r>
                <a:rPr lang="en-US" altLang="zh-CN" sz="800" kern="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rPr>
                <a:t>Engineering, Research</a:t>
              </a:r>
              <a:r>
                <a:rPr lang="bg-BG" altLang="zh-CN" sz="800" kern="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rPr>
                <a:t>, </a:t>
              </a:r>
              <a:r>
                <a:rPr lang="en-US" altLang="zh-CN" sz="800" kern="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rPr>
                <a:t>Coding</a:t>
              </a:r>
              <a:endParaRPr lang="en-US" altLang="zh-CN" sz="800" b="1" spc="3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pic>
          <p:nvPicPr>
            <p:cNvPr id="18" name="Picture 17" descr="A person wearing glasses&#10;&#10;Description automatically generated with medium confidenc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9663" y="2138654"/>
              <a:ext cx="2166643" cy="2235207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>
                <a:lumMod val="95000"/>
                <a:lumOff val="5000"/>
                <a:alpha val="84000"/>
              </a:schemeClr>
            </a:gs>
            <a:gs pos="0">
              <a:schemeClr val="tx1">
                <a:lumMod val="85000"/>
                <a:lumOff val="1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016652" y="2470713"/>
            <a:ext cx="8158696" cy="1915244"/>
            <a:chOff x="2016652" y="2635811"/>
            <a:chExt cx="8158696" cy="1915244"/>
          </a:xfrm>
        </p:grpSpPr>
        <p:sp>
          <p:nvSpPr>
            <p:cNvPr id="19" name="文本框 18"/>
            <p:cNvSpPr txBox="1"/>
            <p:nvPr/>
          </p:nvSpPr>
          <p:spPr>
            <a:xfrm>
              <a:off x="2383682" y="2635811"/>
              <a:ext cx="7595870" cy="1445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7200">
                  <a:solidFill>
                    <a:srgbClr val="00FFCC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defRPr>
              </a:lvl1pPr>
            </a:lstStyle>
            <a:p>
              <a:r>
                <a:rPr lang="en-US" altLang="zh-CN" sz="8800" b="1" spc="300">
                  <a:gradFill flip="none" rotWithShape="1">
                    <a:gsLst>
                      <a:gs pos="100000">
                        <a:srgbClr val="178AA1"/>
                      </a:gs>
                      <a:gs pos="0">
                        <a:srgbClr val="00FFCC"/>
                      </a:gs>
                    </a:gsLst>
                    <a:lin ang="2700000" scaled="1"/>
                    <a:tileRect/>
                  </a:gra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THANK YOU</a:t>
              </a:r>
              <a:endParaRPr lang="en-US" altLang="zh-CN" sz="8800" b="1" spc="300" dirty="0">
                <a:gradFill flip="none" rotWithShape="1">
                  <a:gsLst>
                    <a:gs pos="100000">
                      <a:srgbClr val="178AA1"/>
                    </a:gs>
                    <a:gs pos="0">
                      <a:srgbClr val="00FFCC"/>
                    </a:gs>
                  </a:gsLst>
                  <a:lin ang="27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822702" y="4152275"/>
              <a:ext cx="454659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200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FOR YOUR ATTENTION</a:t>
              </a:r>
              <a:endParaRPr lang="zh-CN" altLang="en-US" sz="20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2016652" y="4082361"/>
              <a:ext cx="815869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3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185</Words>
  <Application>Microsoft Office PowerPoint</Application>
  <PresentationFormat>Широк екран</PresentationFormat>
  <Paragraphs>43</Paragraphs>
  <Slides>7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7</vt:i4>
      </vt:variant>
    </vt:vector>
  </HeadingPairs>
  <TitlesOfParts>
    <vt:vector size="13" baseType="lpstr">
      <vt:lpstr>等线</vt:lpstr>
      <vt:lpstr>Microsoft YaHei</vt:lpstr>
      <vt:lpstr>Microsoft YaHei</vt:lpstr>
      <vt:lpstr>Arial</vt:lpstr>
      <vt:lpstr>Calibri</vt:lpstr>
      <vt:lpstr>Office 主题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打造共赢平台 共享“亚运经济”</dc:title>
  <dc:creator>PC</dc:creator>
  <cp:lastModifiedBy>Georgi Karavasilev</cp:lastModifiedBy>
  <cp:revision>761</cp:revision>
  <dcterms:created xsi:type="dcterms:W3CDTF">2018-03-04T15:50:00Z</dcterms:created>
  <dcterms:modified xsi:type="dcterms:W3CDTF">2021-06-03T20:43:06Z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name="KSOProductBuildVer" pid="2">
    <vt:lpwstr>1033-11.2.0.10132</vt:lpwstr>
  </property>
  <property fmtid="{D5CDD505-2E9C-101B-9397-08002B2CF9AE}" name="NXPowerLiteLastOptimized" pid="3">
    <vt:lpwstr>6334423</vt:lpwstr>
  </property>
  <property fmtid="{D5CDD505-2E9C-101B-9397-08002B2CF9AE}" name="NXPowerLiteSettings" pid="4">
    <vt:lpwstr>C7000400038000</vt:lpwstr>
  </property>
  <property fmtid="{D5CDD505-2E9C-101B-9397-08002B2CF9AE}" name="NXPowerLiteVersion" pid="5">
    <vt:lpwstr>S9.0.3</vt:lpwstr>
  </property>
</Properties>
</file>